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7" r:id="rId4"/>
  </p:sldMasterIdLst>
  <p:notesMasterIdLst>
    <p:notesMasterId r:id="rId97"/>
  </p:notesMasterIdLst>
  <p:handoutMasterIdLst>
    <p:handoutMasterId r:id="rId128"/>
  </p:handoutMasterIdLst>
  <p:sldIdLst>
    <p:sldId id="548" r:id="rId5"/>
    <p:sldId id="419" r:id="rId6"/>
    <p:sldId id="421" r:id="rId7"/>
    <p:sldId id="420" r:id="rId8"/>
    <p:sldId id="422" r:id="rId9"/>
    <p:sldId id="423" r:id="rId10"/>
    <p:sldId id="424" r:id="rId11"/>
    <p:sldId id="425" r:id="rId12"/>
    <p:sldId id="426" r:id="rId13"/>
    <p:sldId id="427" r:id="rId14"/>
    <p:sldId id="428" r:id="rId15"/>
    <p:sldId id="480" r:id="rId16"/>
    <p:sldId id="430" r:id="rId17"/>
    <p:sldId id="481" r:id="rId18"/>
    <p:sldId id="432" r:id="rId19"/>
    <p:sldId id="433" r:id="rId20"/>
    <p:sldId id="434" r:id="rId21"/>
    <p:sldId id="435" r:id="rId22"/>
    <p:sldId id="482" r:id="rId23"/>
    <p:sldId id="437" r:id="rId24"/>
    <p:sldId id="438" r:id="rId25"/>
    <p:sldId id="439" r:id="rId26"/>
    <p:sldId id="440" r:id="rId27"/>
    <p:sldId id="441" r:id="rId28"/>
    <p:sldId id="442" r:id="rId29"/>
    <p:sldId id="443" r:id="rId30"/>
    <p:sldId id="444" r:id="rId31"/>
    <p:sldId id="445" r:id="rId32"/>
    <p:sldId id="446" r:id="rId33"/>
    <p:sldId id="447" r:id="rId34"/>
    <p:sldId id="448" r:id="rId35"/>
    <p:sldId id="449" r:id="rId36"/>
    <p:sldId id="450" r:id="rId37"/>
    <p:sldId id="483" r:id="rId38"/>
    <p:sldId id="452" r:id="rId39"/>
    <p:sldId id="453" r:id="rId40"/>
    <p:sldId id="454" r:id="rId41"/>
    <p:sldId id="455" r:id="rId42"/>
    <p:sldId id="456" r:id="rId43"/>
    <p:sldId id="457" r:id="rId44"/>
    <p:sldId id="458" r:id="rId45"/>
    <p:sldId id="484" r:id="rId46"/>
    <p:sldId id="485" r:id="rId47"/>
    <p:sldId id="461" r:id="rId48"/>
    <p:sldId id="462" r:id="rId49"/>
    <p:sldId id="463" r:id="rId50"/>
    <p:sldId id="464" r:id="rId51"/>
    <p:sldId id="465" r:id="rId52"/>
    <p:sldId id="466" r:id="rId53"/>
    <p:sldId id="467" r:id="rId54"/>
    <p:sldId id="486" r:id="rId55"/>
    <p:sldId id="479" r:id="rId56"/>
    <p:sldId id="469" r:id="rId57"/>
    <p:sldId id="470" r:id="rId58"/>
    <p:sldId id="471" r:id="rId59"/>
    <p:sldId id="472" r:id="rId60"/>
    <p:sldId id="473" r:id="rId61"/>
    <p:sldId id="474" r:id="rId62"/>
    <p:sldId id="475" r:id="rId63"/>
    <p:sldId id="476" r:id="rId64"/>
    <p:sldId id="477" r:id="rId65"/>
    <p:sldId id="487" r:id="rId66"/>
    <p:sldId id="488" r:id="rId67"/>
    <p:sldId id="490" r:id="rId68"/>
    <p:sldId id="491" r:id="rId69"/>
    <p:sldId id="492" r:id="rId70"/>
    <p:sldId id="493" r:id="rId71"/>
    <p:sldId id="494" r:id="rId72"/>
    <p:sldId id="495" r:id="rId73"/>
    <p:sldId id="496" r:id="rId74"/>
    <p:sldId id="497" r:id="rId75"/>
    <p:sldId id="498" r:id="rId76"/>
    <p:sldId id="499" r:id="rId77"/>
    <p:sldId id="500" r:id="rId78"/>
    <p:sldId id="501" r:id="rId79"/>
    <p:sldId id="502" r:id="rId80"/>
    <p:sldId id="503" r:id="rId81"/>
    <p:sldId id="504" r:id="rId82"/>
    <p:sldId id="505" r:id="rId83"/>
    <p:sldId id="506" r:id="rId84"/>
    <p:sldId id="507" r:id="rId85"/>
    <p:sldId id="508" r:id="rId86"/>
    <p:sldId id="509" r:id="rId87"/>
    <p:sldId id="510" r:id="rId88"/>
    <p:sldId id="511" r:id="rId89"/>
    <p:sldId id="512" r:id="rId90"/>
    <p:sldId id="513" r:id="rId91"/>
    <p:sldId id="514" r:id="rId92"/>
    <p:sldId id="515" r:id="rId93"/>
    <p:sldId id="516" r:id="rId94"/>
    <p:sldId id="517" r:id="rId95"/>
    <p:sldId id="518" r:id="rId96"/>
    <p:sldId id="519" r:id="rId98"/>
    <p:sldId id="520" r:id="rId99"/>
    <p:sldId id="521" r:id="rId100"/>
    <p:sldId id="522" r:id="rId101"/>
    <p:sldId id="523" r:id="rId102"/>
    <p:sldId id="524" r:id="rId103"/>
    <p:sldId id="525" r:id="rId104"/>
    <p:sldId id="526" r:id="rId105"/>
    <p:sldId id="527" r:id="rId106"/>
    <p:sldId id="528" r:id="rId107"/>
    <p:sldId id="529" r:id="rId108"/>
    <p:sldId id="530" r:id="rId109"/>
    <p:sldId id="531" r:id="rId110"/>
    <p:sldId id="532" r:id="rId111"/>
    <p:sldId id="533" r:id="rId112"/>
    <p:sldId id="534" r:id="rId113"/>
    <p:sldId id="535" r:id="rId114"/>
    <p:sldId id="536" r:id="rId115"/>
    <p:sldId id="537" r:id="rId116"/>
    <p:sldId id="538" r:id="rId117"/>
    <p:sldId id="539" r:id="rId118"/>
    <p:sldId id="540" r:id="rId119"/>
    <p:sldId id="541" r:id="rId120"/>
    <p:sldId id="542" r:id="rId121"/>
    <p:sldId id="543" r:id="rId122"/>
    <p:sldId id="544" r:id="rId123"/>
    <p:sldId id="545" r:id="rId124"/>
    <p:sldId id="546" r:id="rId125"/>
    <p:sldId id="547" r:id="rId126"/>
    <p:sldId id="418" r:id="rId127"/>
  </p:sldIdLst>
  <p:sldSz cx="12192000" cy="6858000"/>
  <p:notesSz cx="6858000" cy="9144000"/>
  <p:custDataLst>
    <p:tags r:id="rId132"/>
  </p:custDataLst>
  <p:defaultTextStyle>
    <a:defPPr>
      <a:defRPr lang="zh-CN"/>
    </a:defPPr>
    <a:lvl1pPr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rgbClr val="0033CC"/>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9A48"/>
    <a:srgbClr val="FF9E4D"/>
    <a:srgbClr val="FFCBCA"/>
    <a:srgbClr val="FFE985"/>
    <a:srgbClr val="CE3B37"/>
    <a:srgbClr val="FBFDFC"/>
    <a:srgbClr val="DFE1E0"/>
    <a:srgbClr val="FA772E"/>
    <a:srgbClr val="262626"/>
    <a:srgbClr val="9789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0" autoAdjust="0"/>
    <p:restoredTop sz="94606" autoAdjust="0"/>
  </p:normalViewPr>
  <p:slideViewPr>
    <p:cSldViewPr>
      <p:cViewPr varScale="1">
        <p:scale>
          <a:sx n="56" d="100"/>
          <a:sy n="56" d="100"/>
        </p:scale>
        <p:origin x="42" y="624"/>
      </p:cViewPr>
      <p:guideLst>
        <p:guide orient="horz" pos="2205"/>
        <p:guide pos="3840"/>
        <p:guide pos="332"/>
      </p:guideLst>
    </p:cSldViewPr>
  </p:slideViewPr>
  <p:outlineViewPr>
    <p:cViewPr>
      <p:scale>
        <a:sx n="33" d="100"/>
        <a:sy n="33" d="100"/>
      </p:scale>
      <p:origin x="0" y="-7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14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notesMaster" Target="notesMasters/notesMaster1.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2" Type="http://schemas.openxmlformats.org/officeDocument/2006/relationships/tags" Target="tags/tag1.xml"/><Relationship Id="rId131" Type="http://schemas.openxmlformats.org/officeDocument/2006/relationships/tableStyles" Target="tableStyles.xml"/><Relationship Id="rId130" Type="http://schemas.openxmlformats.org/officeDocument/2006/relationships/viewProps" Target="viewProps.xml"/><Relationship Id="rId13" Type="http://schemas.openxmlformats.org/officeDocument/2006/relationships/slide" Target="slides/slide9.xml"/><Relationship Id="rId129" Type="http://schemas.openxmlformats.org/officeDocument/2006/relationships/presProps" Target="presProps.xml"/><Relationship Id="rId128" Type="http://schemas.openxmlformats.org/officeDocument/2006/relationships/handoutMaster" Target="handoutMasters/handoutMaster1.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8.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7.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348C81-2EE0-4ADC-AD51-9DC87E0EF38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F0761C-5A44-4BA0-B4C5-00F13EA65E0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p:spPr>
      </p:sp>
      <p:sp>
        <p:nvSpPr>
          <p:cNvPr id="2150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150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defRPr sz="1200" b="0">
                <a:solidFill>
                  <a:schemeClr val="tx1"/>
                </a:solidFill>
                <a:ea typeface="宋体" panose="02010600030101010101" pitchFamily="2" charset="-122"/>
              </a:defRPr>
            </a:lvl1pPr>
          </a:lstStyle>
          <a:p>
            <a:fld id="{0D1E2EF4-146E-47B5-A412-FFD548A1AB6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1E2EF4-146E-47B5-A412-FFD548A1AB6A}"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
        <p:nvSpPr>
          <p:cNvPr id="5" name="Text Box 5" descr="粉色面巾纸"/>
          <p:cNvSpPr txBox="1">
            <a:spLocks noChangeArrowheads="1"/>
          </p:cNvSpPr>
          <p:nvPr userDrawn="1"/>
        </p:nvSpPr>
        <p:spPr bwMode="auto">
          <a:xfrm>
            <a:off x="191344" y="116632"/>
            <a:ext cx="3676646" cy="492232"/>
          </a:xfrm>
          <a:prstGeom prst="rect">
            <a:avLst/>
          </a:prstGeom>
          <a:solidFill>
            <a:srgbClr val="FC9A48"/>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a:spcBef>
                <a:spcPct val="50000"/>
              </a:spcBef>
            </a:pPr>
            <a:r>
              <a:rPr lang="en-US" altLang="zh-CN"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12.1 </a:t>
            </a:r>
            <a:r>
              <a:rPr lang="zh-CN" altLang="en-US"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面向对象的概念</a:t>
            </a:r>
            <a:endParaRPr lang="zh-CN" altLang="en-US"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Text Box 16" descr="粉色面巾纸"/>
          <p:cNvSpPr txBox="1">
            <a:spLocks noChangeArrowheads="1"/>
          </p:cNvSpPr>
          <p:nvPr userDrawn="1"/>
        </p:nvSpPr>
        <p:spPr bwMode="auto">
          <a:xfrm>
            <a:off x="47328" y="43699"/>
            <a:ext cx="5686425" cy="648997"/>
          </a:xfrm>
          <a:prstGeom prst="rect">
            <a:avLst/>
          </a:prstGeom>
          <a:solidFill>
            <a:srgbClr val="FF9E4D"/>
          </a:solidFill>
          <a:ln w="9525">
            <a:noFill/>
            <a:miter lim="800000"/>
          </a:ln>
          <a:effectLst>
            <a:prstShdw prst="shdw17" dist="17961" dir="2700000">
              <a:srgbClr val="FFCCCC">
                <a:gamma/>
                <a:shade val="60000"/>
                <a:invGamma/>
              </a:srgbClr>
            </a:prstShdw>
          </a:effectLst>
        </p:spPr>
        <p:txBody>
          <a:bodyPr tIns="108000" bIns="108000">
            <a:spAutoFit/>
          </a:bodyPr>
          <a:lstStyle/>
          <a:p>
            <a:pPr>
              <a:lnSpc>
                <a:spcPct val="100000"/>
              </a:lnSpc>
              <a:spcBef>
                <a:spcPct val="50000"/>
              </a:spcBef>
            </a:pPr>
            <a:r>
              <a:rPr lang="en-US" altLang="zh-CN"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12.2 </a:t>
            </a:r>
            <a:r>
              <a:rPr lang="zh-CN" altLang="en-US"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用</a:t>
            </a:r>
            <a:r>
              <a:rPr lang="en-US" altLang="zh-CN"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C++</a:t>
            </a:r>
            <a:r>
              <a:rPr lang="zh-CN" altLang="en-US"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描述面向对象的程序</a:t>
            </a:r>
            <a:endParaRPr lang="zh-CN" altLang="en-US"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endParaRPr>
          </a:p>
        </p:txBody>
      </p:sp>
      <p:cxnSp>
        <p:nvCxnSpPr>
          <p:cNvPr id="3" name="直接连接符 2"/>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8" name="图片 7"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Text Box 3"/>
          <p:cNvSpPr txBox="1">
            <a:spLocks noChangeArrowheads="1"/>
          </p:cNvSpPr>
          <p:nvPr userDrawn="1"/>
        </p:nvSpPr>
        <p:spPr bwMode="auto">
          <a:xfrm>
            <a:off x="94638" y="44625"/>
            <a:ext cx="5281282" cy="576293"/>
          </a:xfrm>
          <a:prstGeom prst="rect">
            <a:avLst/>
          </a:prstGeom>
          <a:solidFill>
            <a:srgbClr val="FC9A48"/>
          </a:solidFill>
          <a:ln>
            <a:noFill/>
          </a:ln>
        </p:spPr>
        <p:style>
          <a:lnRef idx="1">
            <a:schemeClr val="accent6"/>
          </a:lnRef>
          <a:fillRef idx="2">
            <a:schemeClr val="accent6"/>
          </a:fillRef>
          <a:effectRef idx="1">
            <a:schemeClr val="accent6"/>
          </a:effectRef>
          <a:fontRef idx="minor">
            <a:schemeClr val="dk1"/>
          </a:fontRef>
        </p:style>
        <p:txBody>
          <a:bodyPr wrap="square" tIns="72000" bIns="7200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00000"/>
              </a:lnSpc>
              <a:spcBef>
                <a:spcPct val="50000"/>
              </a:spcBef>
            </a:pPr>
            <a:r>
              <a:rPr lang="en-US" altLang="zh-CN" sz="2800" dirty="0">
                <a:solidFill>
                  <a:schemeClr val="tx1"/>
                </a:solidFill>
                <a:latin typeface="微软雅黑 Light" panose="020B0502040204020203" pitchFamily="34" charset="-122"/>
                <a:ea typeface="微软雅黑 Light" panose="020B0502040204020203" pitchFamily="34" charset="-122"/>
                <a:cs typeface="Consolas" panose="020B0609020204030204" pitchFamily="49" charset="0"/>
              </a:rPr>
              <a:t>12.4 </a:t>
            </a:r>
            <a:r>
              <a:rPr lang="zh-CN" altLang="zh-CN" sz="2800" dirty="0">
                <a:solidFill>
                  <a:schemeClr val="tx1"/>
                </a:solidFill>
                <a:latin typeface="微软雅黑 Light" panose="020B0502040204020203" pitchFamily="34" charset="-122"/>
                <a:ea typeface="微软雅黑 Light" panose="020B0502040204020203" pitchFamily="34" charset="-122"/>
                <a:cs typeface="Consolas" panose="020B0609020204030204" pitchFamily="49" charset="0"/>
              </a:rPr>
              <a:t>使用</a:t>
            </a:r>
            <a:r>
              <a:rPr lang="en-US" altLang="zh-CN" sz="2800" dirty="0">
                <a:solidFill>
                  <a:schemeClr val="tx1"/>
                </a:solidFill>
                <a:latin typeface="微软雅黑 Light" panose="020B0502040204020203" pitchFamily="34" charset="-122"/>
                <a:ea typeface="微软雅黑 Light" panose="020B0502040204020203" pitchFamily="34" charset="-122"/>
                <a:cs typeface="Consolas" panose="020B0609020204030204" pitchFamily="49" charset="0"/>
              </a:rPr>
              <a:t>STL</a:t>
            </a:r>
            <a:r>
              <a:rPr lang="zh-CN" altLang="zh-CN" sz="2800" dirty="0">
                <a:solidFill>
                  <a:schemeClr val="tx1"/>
                </a:solidFill>
                <a:latin typeface="微软雅黑 Light" panose="020B0502040204020203" pitchFamily="34" charset="-122"/>
                <a:ea typeface="微软雅黑 Light" panose="020B0502040204020203" pitchFamily="34" charset="-122"/>
                <a:cs typeface="Consolas" panose="020B0609020204030204" pitchFamily="49" charset="0"/>
              </a:rPr>
              <a:t>设计数据结构算法</a:t>
            </a:r>
            <a:endParaRPr lang="zh-CN" altLang="en-US" sz="2800" spc="50" dirty="0">
              <a:ln w="11430"/>
              <a:solidFill>
                <a:schemeClr val="tx1"/>
              </a:solidFill>
              <a:effectLst>
                <a:outerShdw blurRad="76200" dist="50800" dir="5400000" algn="tl" rotWithShape="0">
                  <a:srgbClr val="000000">
                    <a:alpha val="65000"/>
                  </a:srgbClr>
                </a:outerShdw>
              </a:effectLst>
              <a:latin typeface="微软雅黑 Light" panose="020B0502040204020203" pitchFamily="34" charset="-122"/>
              <a:ea typeface="微软雅黑 Light" panose="020B0502040204020203" pitchFamily="34" charset="-122"/>
              <a:cs typeface="Consolas" panose="020B0609020204030204" pitchFamily="49" charset="0"/>
            </a:endParaRPr>
          </a:p>
        </p:txBody>
      </p:sp>
      <p:cxnSp>
        <p:nvCxnSpPr>
          <p:cNvPr id="4" name="直接连接符 3"/>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cxnSp>
        <p:nvCxnSpPr>
          <p:cNvPr id="3" name="直接连接符 2"/>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sp>
        <p:nvSpPr>
          <p:cNvPr id="5" name="Text Box 16" descr="粉色面巾纸"/>
          <p:cNvSpPr txBox="1">
            <a:spLocks noChangeArrowheads="1"/>
          </p:cNvSpPr>
          <p:nvPr userDrawn="1"/>
        </p:nvSpPr>
        <p:spPr bwMode="auto">
          <a:xfrm>
            <a:off x="191345" y="116632"/>
            <a:ext cx="5184576" cy="523220"/>
          </a:xfrm>
          <a:prstGeom prst="rect">
            <a:avLst/>
          </a:prstGeom>
          <a:solidFill>
            <a:srgbClr val="FC9A48"/>
          </a:solidFill>
          <a:ln w="9525">
            <a:noFill/>
            <a:miter lim="800000"/>
          </a:ln>
          <a:effectLst>
            <a:prstShdw prst="shdw17" dist="17961" dir="2700000">
              <a:srgbClr val="FFCCCC">
                <a:gamma/>
                <a:shade val="60000"/>
                <a:invGamma/>
              </a:srgbClr>
            </a:prstShdw>
          </a:effectLst>
        </p:spPr>
        <p:txBody>
          <a:bodyPr wrap="square">
            <a:spAutoFit/>
          </a:bodyPr>
          <a:lstStyle/>
          <a:p>
            <a:pPr>
              <a:lnSpc>
                <a:spcPct val="100000"/>
              </a:lnSpc>
              <a:spcBef>
                <a:spcPct val="50000"/>
              </a:spcBef>
            </a:pPr>
            <a:r>
              <a:rPr lang="en-US" altLang="zh-CN"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12.3  </a:t>
            </a:r>
            <a:r>
              <a:rPr lang="zh-CN" altLang="en-US"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用</a:t>
            </a:r>
            <a:r>
              <a:rPr lang="en-US" altLang="zh-CN"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C++</a:t>
            </a:r>
            <a:r>
              <a:rPr lang="zh-CN" altLang="en-US"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rPr>
              <a:t>描述数据结构算法</a:t>
            </a:r>
            <a:endParaRPr lang="zh-CN" altLang="en-US" sz="2800" dirty="0">
              <a:solidFill>
                <a:schemeClr val="tx1"/>
              </a:solidFill>
              <a:effectLst>
                <a:outerShdw blurRad="38100" dist="38100" dir="2700000" algn="tl">
                  <a:srgbClr val="000000"/>
                </a:outerShdw>
              </a:effectLst>
              <a:latin typeface="微软雅黑 Light" panose="020B0502040204020203" pitchFamily="34" charset="-122"/>
              <a:ea typeface="微软雅黑 Light" panose="020B0502040204020203" pitchFamily="34" charset="-122"/>
              <a:cs typeface="Consolas" panose="020B0609020204030204" pitchFamily="49"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图片 19" descr="文本&#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cxnSp>
        <p:nvCxnSpPr>
          <p:cNvPr id="18" name="直接连接符 1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图片 19" descr="文本&#10;&#10;描述已自动生成"/>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jpeg"/><Relationship Id="rId1" Type="http://schemas.openxmlformats.org/officeDocument/2006/relationships/image" Target="../media/image8.GI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8.GIF"/></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image" Target="../media/image13.GIF"/></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GIF"/></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image" Target="../media/image13.GIF"/></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3.png"/><Relationship Id="rId1" Type="http://schemas.openxmlformats.org/officeDocument/2006/relationships/image" Target="../media/image8.GIF"/></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jpeg"/><Relationship Id="rId1" Type="http://schemas.openxmlformats.org/officeDocument/2006/relationships/image" Target="../media/image37.GIF"/></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GIF"/></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7.GIF"/><Relationship Id="rId1" Type="http://schemas.openxmlformats.org/officeDocument/2006/relationships/image" Target="../media/image8.GI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image" Target="../media/image4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GI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GI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GIF"/><Relationship Id="rId1" Type="http://schemas.openxmlformats.org/officeDocument/2006/relationships/image" Target="../media/image13.GI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3.GI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jpeg"/><Relationship Id="rId1" Type="http://schemas.openxmlformats.org/officeDocument/2006/relationships/image" Target="../media/image1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3.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GI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13.GI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GIF"/><Relationship Id="rId1" Type="http://schemas.openxmlformats.org/officeDocument/2006/relationships/image" Target="../media/image13.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13.GI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3.GI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8.GI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3.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image" Target="../media/image13.GIF"/></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jpeg"/><Relationship Id="rId1" Type="http://schemas.openxmlformats.org/officeDocument/2006/relationships/image" Target="../media/image13.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GIF"/></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GI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image" Target="../media/image13.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8.GIF"/></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image" Target="../media/image8.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GI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GIF"/></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jpeg"/><Relationship Id="rId1" Type="http://schemas.openxmlformats.org/officeDocument/2006/relationships/image" Target="../media/image8.GIF"/></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8.GIF"/></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GIF"/></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13.GI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8.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0" y="645794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0" y="-36192"/>
            <a:ext cx="12192000" cy="5628586"/>
          </a:xfrm>
          <a:prstGeom prst="rect">
            <a:avLst/>
          </a:prstGeom>
          <a:solidFill>
            <a:srgbClr val="F29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1" name="图片 20" descr="文本&#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95800" y="8462881"/>
            <a:ext cx="5143500" cy="5143500"/>
          </a:xfrm>
          <a:prstGeom prst="rect">
            <a:avLst/>
          </a:prstGeom>
        </p:spPr>
      </p:pic>
      <p:cxnSp>
        <p:nvCxnSpPr>
          <p:cNvPr id="22" name="直接连接符 21"/>
          <p:cNvCxnSpPr/>
          <p:nvPr/>
        </p:nvCxnSpPr>
        <p:spPr>
          <a:xfrm>
            <a:off x="0" y="6708629"/>
            <a:ext cx="12192000" cy="32738"/>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6174518"/>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589109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991544" y="764704"/>
            <a:ext cx="8424936" cy="1273175"/>
          </a:xfrm>
          <a:prstGeom prst="rect">
            <a:avLst/>
          </a:prstGeom>
          <a:noFill/>
        </p:spPr>
        <p:txBody>
          <a:bodyPr wrap="square" rtlCol="0">
            <a:spAutoFit/>
          </a:bodyPr>
          <a:lstStyle/>
          <a:p>
            <a:r>
              <a:rPr lang="zh-CN" altLang="en-US" sz="9600" dirty="0">
                <a:ln>
                  <a:solidFill>
                    <a:schemeClr val="bg1"/>
                  </a:solidFill>
                </a:ln>
                <a:solidFill>
                  <a:schemeClr val="tx1"/>
                </a:solidFill>
                <a:latin typeface="微软雅黑" panose="020B0503020204020204" pitchFamily="34" charset="-122"/>
                <a:ea typeface="微软雅黑" panose="020B0503020204020204" pitchFamily="34" charset="-122"/>
              </a:rPr>
              <a:t>数据结构教程</a:t>
            </a:r>
            <a:endParaRPr lang="zh-CN" altLang="en-US" sz="96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pic>
        <p:nvPicPr>
          <p:cNvPr id="26" name="图片 25" descr="图片包含 游戏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7" y="-9151"/>
            <a:ext cx="1476917" cy="3582613"/>
          </a:xfrm>
          <a:prstGeom prst="rect">
            <a:avLst/>
          </a:prstGeom>
        </p:spPr>
      </p:pic>
      <p:sp>
        <p:nvSpPr>
          <p:cNvPr id="27" name="文本框 26"/>
          <p:cNvSpPr txBox="1"/>
          <p:nvPr/>
        </p:nvSpPr>
        <p:spPr>
          <a:xfrm>
            <a:off x="5777809" y="2295084"/>
            <a:ext cx="3379829" cy="681355"/>
          </a:xfrm>
          <a:prstGeom prst="rect">
            <a:avLst/>
          </a:prstGeom>
          <a:noFill/>
        </p:spPr>
        <p:txBody>
          <a:bodyPr wrap="square" rtlCol="0">
            <a:spAutoFit/>
          </a:bodyPr>
          <a:lstStyle/>
          <a:p>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sz="2400" dirty="0">
                <a:ln>
                  <a:solidFill>
                    <a:schemeClr val="bg1"/>
                  </a:solidFill>
                </a:ln>
                <a:solidFill>
                  <a:schemeClr val="tx1"/>
                </a:solidFill>
                <a:latin typeface="微软雅黑" panose="020B0503020204020204" pitchFamily="34" charset="-122"/>
                <a:ea typeface="微软雅黑" panose="020B0503020204020204" pitchFamily="34" charset="-122"/>
              </a:rPr>
              <a:t>6</a:t>
            </a:r>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版</a:t>
            </a:r>
            <a:r>
              <a:rPr lang="en-US" altLang="zh-CN" sz="2400" dirty="0">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微课视频</a:t>
            </a:r>
            <a:r>
              <a:rPr lang="en-US" altLang="zh-CN" sz="2400" dirty="0">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题库版</a:t>
            </a:r>
            <a:endPar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873051" y="2765104"/>
            <a:ext cx="1751341" cy="337185"/>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李春葆  主编</a:t>
            </a: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29" name="图片 28" descr="乐高玩具&#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64" y="3051635"/>
            <a:ext cx="5400599" cy="3638565"/>
          </a:xfrm>
          <a:prstGeom prst="rect">
            <a:avLst/>
          </a:prstGeom>
        </p:spPr>
      </p:pic>
      <p:sp>
        <p:nvSpPr>
          <p:cNvPr id="30" name="文本框 29"/>
          <p:cNvSpPr txBox="1"/>
          <p:nvPr/>
        </p:nvSpPr>
        <p:spPr>
          <a:xfrm>
            <a:off x="1919536" y="3212976"/>
            <a:ext cx="7776864" cy="1568450"/>
          </a:xfrm>
          <a:prstGeom prst="rect">
            <a:avLst/>
          </a:prstGeom>
          <a:noFill/>
        </p:spPr>
        <p:txBody>
          <a:bodyPr wrap="square" rtlCol="0">
            <a:spAutoFit/>
          </a:bodyPr>
          <a:lstStyle/>
          <a:p>
            <a:r>
              <a:rPr lang="zh-CN" altLang="en-US" sz="6000" dirty="0">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sz="6000" dirty="0">
                <a:ln>
                  <a:solidFill>
                    <a:schemeClr val="bg1"/>
                  </a:solidFill>
                </a:ln>
                <a:solidFill>
                  <a:schemeClr val="tx1"/>
                </a:solidFill>
                <a:latin typeface="微软雅黑" panose="020B0503020204020204" pitchFamily="34" charset="-122"/>
                <a:ea typeface="微软雅黑" panose="020B0503020204020204" pitchFamily="34" charset="-122"/>
              </a:rPr>
              <a:t>12</a:t>
            </a:r>
            <a:r>
              <a:rPr lang="zh-CN" altLang="en-US" sz="6000" dirty="0">
                <a:ln>
                  <a:solidFill>
                    <a:schemeClr val="bg1"/>
                  </a:solidFill>
                </a:ln>
                <a:solidFill>
                  <a:schemeClr val="tx1"/>
                </a:solidFill>
                <a:latin typeface="微软雅黑" panose="020B0503020204020204" pitchFamily="34" charset="-122"/>
                <a:ea typeface="微软雅黑" panose="020B0503020204020204" pitchFamily="34" charset="-122"/>
              </a:rPr>
              <a:t>章 采用面向对象的方法描述算法</a:t>
            </a:r>
            <a:endParaRPr lang="zh-CN" altLang="en-US" sz="60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31" name="圆: 空心 30"/>
          <p:cNvSpPr/>
          <p:nvPr/>
        </p:nvSpPr>
        <p:spPr>
          <a:xfrm>
            <a:off x="7678086" y="2852936"/>
            <a:ext cx="194964" cy="194964"/>
          </a:xfrm>
          <a:prstGeom prst="don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2" name="组合 31"/>
          <p:cNvGrpSpPr/>
          <p:nvPr/>
        </p:nvGrpSpPr>
        <p:grpSpPr>
          <a:xfrm>
            <a:off x="1288918" y="5592395"/>
            <a:ext cx="1889956" cy="1254488"/>
            <a:chOff x="-235082" y="5592394"/>
            <a:chExt cx="1889956" cy="1254488"/>
          </a:xfrm>
        </p:grpSpPr>
        <p:sp>
          <p:nvSpPr>
            <p:cNvPr id="33" name="矩形 32"/>
            <p:cNvSpPr/>
            <p:nvPr/>
          </p:nvSpPr>
          <p:spPr>
            <a:xfrm>
              <a:off x="245" y="5592394"/>
              <a:ext cx="1489055" cy="125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4"/>
            <a:stretch>
              <a:fillRect/>
            </a:stretch>
          </p:blipFill>
          <p:spPr>
            <a:xfrm>
              <a:off x="161764" y="5640408"/>
              <a:ext cx="1187624" cy="1068220"/>
            </a:xfrm>
            <a:prstGeom prst="rect">
              <a:avLst/>
            </a:prstGeom>
          </p:spPr>
        </p:pic>
        <p:sp>
          <p:nvSpPr>
            <p:cNvPr id="35" name="文本框 34"/>
            <p:cNvSpPr txBox="1"/>
            <p:nvPr/>
          </p:nvSpPr>
          <p:spPr>
            <a:xfrm>
              <a:off x="-235082" y="6627172"/>
              <a:ext cx="1889956" cy="219710"/>
            </a:xfrm>
            <a:prstGeom prst="rect">
              <a:avLst/>
            </a:prstGeom>
            <a:noFill/>
          </p:spPr>
          <p:txBody>
            <a:bodyPr wrap="square" rtlCol="0">
              <a:spAutoFit/>
            </a:bodyPr>
            <a:lstStyle/>
            <a:p>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定价：</a:t>
              </a:r>
              <a:r>
                <a:rPr lang="en-US" altLang="zh-CN" sz="1050">
                  <a:solidFill>
                    <a:schemeClr val="tx1">
                      <a:lumMod val="85000"/>
                      <a:lumOff val="15000"/>
                    </a:schemeClr>
                  </a:solidFill>
                  <a:latin typeface="微软雅黑" panose="020B0503020204020204" pitchFamily="34" charset="-122"/>
                  <a:ea typeface="微软雅黑" panose="020B0503020204020204" pitchFamily="34" charset="-122"/>
                </a:rPr>
                <a:t>65.00</a:t>
              </a:r>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元</a:t>
              </a:r>
              <a:endParaRPr lang="zh-CN" altLang="en-US" sz="105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7" descr="羊皮纸"/>
          <p:cNvSpPr txBox="1">
            <a:spLocks noChangeArrowheads="1"/>
          </p:cNvSpPr>
          <p:nvPr/>
        </p:nvSpPr>
        <p:spPr bwMode="auto">
          <a:xfrm>
            <a:off x="767408" y="1412776"/>
            <a:ext cx="2087563" cy="487680"/>
          </a:xfrm>
          <a:prstGeom prst="rect">
            <a:avLst/>
          </a:prstGeom>
          <a:solidFill>
            <a:srgbClr val="FF9E4D"/>
          </a:solidFill>
          <a:ln w="28575" algn="ctr">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72000" bIns="72000">
            <a:spAutoFit/>
          </a:bodyPr>
          <a:lstStyle/>
          <a:p>
            <a:pPr>
              <a:spcBef>
                <a:spcPct val="50000"/>
              </a:spcBef>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12.2.1 </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 name="直接连接符 5"/>
          <p:cNvCxnSpPr/>
          <p:nvPr/>
        </p:nvCxnSpPr>
        <p:spPr bwMode="auto">
          <a:xfrm flipH="1">
            <a:off x="8778536" y="3146318"/>
            <a:ext cx="1710" cy="80707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直接连接符 6"/>
          <p:cNvCxnSpPr/>
          <p:nvPr/>
        </p:nvCxnSpPr>
        <p:spPr bwMode="auto">
          <a:xfrm flipH="1">
            <a:off x="9499756" y="3137658"/>
            <a:ext cx="570" cy="81573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8" name="TextBox 9"/>
          <p:cNvSpPr txBox="1"/>
          <p:nvPr/>
        </p:nvSpPr>
        <p:spPr>
          <a:xfrm>
            <a:off x="2586906" y="3594502"/>
            <a:ext cx="4966842" cy="386080"/>
          </a:xfrm>
          <a:prstGeom prst="rect">
            <a:avLst/>
          </a:prstGeom>
          <a:noFill/>
        </p:spPr>
        <p:txBody>
          <a:bodyPr wrap="square" rtlCol="0">
            <a:spAutoFit/>
          </a:bodyPr>
          <a:lstStyle/>
          <a:p>
            <a:pPr algn="l"/>
            <a:r>
              <a:rPr lang="zh-CN" altLang="en-US" dirty="0">
                <a:solidFill>
                  <a:schemeClr val="tx1"/>
                </a:solidFill>
                <a:latin typeface="微软雅黑" panose="020B0503020204020204" pitchFamily="34" charset="-122"/>
                <a:ea typeface="微软雅黑" panose="020B0503020204020204" pitchFamily="34" charset="-122"/>
              </a:rPr>
              <a:t>可以将类看成定义对象的数据类型。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 name="椭圆 9"/>
          <p:cNvSpPr/>
          <p:nvPr/>
        </p:nvSpPr>
        <p:spPr>
          <a:xfrm>
            <a:off x="7913788" y="2348880"/>
            <a:ext cx="2500330" cy="1143008"/>
          </a:xfrm>
          <a:prstGeom prst="ellipse">
            <a:avLst/>
          </a:prstGeom>
          <a:gradFill>
            <a:gsLst>
              <a:gs pos="48300">
                <a:srgbClr val="E68F5D"/>
              </a:gs>
              <a:gs pos="0">
                <a:srgbClr val="CE3B37"/>
              </a:gs>
              <a:gs pos="100000">
                <a:srgbClr val="FFE985"/>
              </a:gs>
            </a:gsLst>
            <a:lin ang="16200000" scaled="0"/>
          </a:gradFill>
          <a:ln>
            <a:noFill/>
          </a:ln>
          <a:effectLst/>
          <a:scene3d>
            <a:camera prst="orthographicFront">
              <a:rot lat="0" lon="0" rev="0"/>
            </a:camera>
            <a:lightRig rig="glow" dir="t">
              <a:rot lat="0" lon="0" rev="14100000"/>
            </a:lightRig>
          </a:scene3d>
          <a:sp3d prstMaterial="softEdge">
            <a:bevelT w="127000" prst="artDeco"/>
          </a:sp3d>
        </p:spPr>
        <p:style>
          <a:lnRef idx="1">
            <a:schemeClr val="accent4"/>
          </a:lnRef>
          <a:fillRef idx="2">
            <a:schemeClr val="accent4"/>
          </a:fillRef>
          <a:effectRef idx="1">
            <a:schemeClr val="accent4"/>
          </a:effectRef>
          <a:fontRef idx="minor">
            <a:schemeClr val="dk1"/>
          </a:fontRef>
        </p:style>
        <p:txBody>
          <a:bodyPr lIns="0" rIns="0" rtlCol="0" anchor="ctr"/>
          <a:lstStyle/>
          <a:p>
            <a:endParaRPr lang="zh-CN" altLang="en-US" sz="2000" dirty="0">
              <a:solidFill>
                <a:schemeClr val="tx1"/>
              </a:solidFill>
              <a:latin typeface="Consolas" panose="020B0609020204030204" pitchFamily="49" charset="0"/>
              <a:cs typeface="Consolas" panose="020B0609020204030204" pitchFamily="49" charset="0"/>
            </a:endParaRPr>
          </a:p>
        </p:txBody>
      </p:sp>
      <p:sp>
        <p:nvSpPr>
          <p:cNvPr id="11" name="TextBox 4"/>
          <p:cNvSpPr txBox="1"/>
          <p:nvPr/>
        </p:nvSpPr>
        <p:spPr>
          <a:xfrm>
            <a:off x="8492214" y="2761431"/>
            <a:ext cx="1428760" cy="386080"/>
          </a:xfrm>
          <a:prstGeom prst="rect">
            <a:avLst/>
          </a:prstGeom>
          <a:noFill/>
        </p:spPr>
        <p:txBody>
          <a:bodyPr wrap="square" rtlCol="0">
            <a:spAutoFit/>
          </a:bodyPr>
          <a:lstStyle/>
          <a:p>
            <a:pPr algn="l"/>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int  n</a:t>
            </a:r>
            <a:endPar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椭圆 15"/>
          <p:cNvSpPr/>
          <p:nvPr/>
        </p:nvSpPr>
        <p:spPr>
          <a:xfrm>
            <a:off x="7916150" y="3916408"/>
            <a:ext cx="2500330" cy="1143008"/>
          </a:xfrm>
          <a:prstGeom prst="ellipse">
            <a:avLst/>
          </a:prstGeom>
          <a:gradFill>
            <a:gsLst>
              <a:gs pos="48300">
                <a:srgbClr val="E68F5D"/>
              </a:gs>
              <a:gs pos="0">
                <a:srgbClr val="CE3B37"/>
              </a:gs>
              <a:gs pos="100000">
                <a:srgbClr val="FFE985"/>
              </a:gs>
            </a:gsLst>
            <a:lin ang="16200000" scaled="0"/>
          </a:gradFill>
          <a:ln>
            <a:noFill/>
          </a:ln>
          <a:effectLst/>
          <a:scene3d>
            <a:camera prst="orthographicFront">
              <a:rot lat="0" lon="0" rev="0"/>
            </a:camera>
            <a:lightRig rig="glow" dir="t">
              <a:rot lat="0" lon="0" rev="14100000"/>
            </a:lightRig>
          </a:scene3d>
          <a:sp3d prstMaterial="softEdge">
            <a:bevelT w="127000" prst="artDeco"/>
          </a:sp3d>
        </p:spPr>
        <p:style>
          <a:lnRef idx="1">
            <a:schemeClr val="accent4"/>
          </a:lnRef>
          <a:fillRef idx="2">
            <a:schemeClr val="accent4"/>
          </a:fillRef>
          <a:effectRef idx="1">
            <a:schemeClr val="accent4"/>
          </a:effectRef>
          <a:fontRef idx="minor">
            <a:schemeClr val="dk1"/>
          </a:fontRef>
        </p:style>
        <p:txBody>
          <a:bodyPr lIns="0" rIns="0" rtlCol="0" anchor="ctr"/>
          <a:lstStyle/>
          <a:p>
            <a:endParaRPr lang="zh-CN" altLang="en-US" sz="2000" dirty="0">
              <a:solidFill>
                <a:schemeClr val="tx1"/>
              </a:solidFill>
              <a:latin typeface="Consolas" panose="020B0609020204030204" pitchFamily="49" charset="0"/>
              <a:cs typeface="Consolas" panose="020B0609020204030204" pitchFamily="49" charset="0"/>
            </a:endParaRPr>
          </a:p>
        </p:txBody>
      </p:sp>
      <p:sp>
        <p:nvSpPr>
          <p:cNvPr id="17" name="TextBox 5"/>
          <p:cNvSpPr txBox="1"/>
          <p:nvPr/>
        </p:nvSpPr>
        <p:spPr>
          <a:xfrm>
            <a:off x="8420206" y="4313436"/>
            <a:ext cx="1428760" cy="386080"/>
          </a:xfrm>
          <a:prstGeom prst="rect">
            <a:avLst/>
          </a:prstGeom>
          <a:noFill/>
        </p:spPr>
        <p:txBody>
          <a:bodyPr wrap="square" rtlCol="0">
            <a:spAutoFit/>
          </a:bodyPr>
          <a:lstStyle/>
          <a:p>
            <a:pPr algn="l"/>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  对象</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3" name="Picture 2"/>
          <p:cNvPicPr>
            <a:picLocks noChangeAspect="1" noChangeArrowheads="1"/>
          </p:cNvPicPr>
          <p:nvPr/>
        </p:nvPicPr>
        <p:blipFill>
          <a:blip r:embed="rId1"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10" grpId="0" animBg="1"/>
      <p:bldP spid="11" grpId="0"/>
      <p:bldP spid="16" grpId="0" animBg="1"/>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2508" y="558560"/>
            <a:ext cx="8143932" cy="629856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44000" bIns="144000" rtlCol="0">
            <a:spAutoFit/>
          </a:bodyPr>
          <a:lstStyle/>
          <a:p>
            <a:pPr algn="l">
              <a:lnSpc>
                <a:spcPts val="1100"/>
              </a:lnSpc>
            </a:pP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int main()</a:t>
            </a:r>
            <a:endPar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n;</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cin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&gt;&gt; n;</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map&lt;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int,int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mymap</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map&lt;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int,int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&gt;::iterator it;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rPr>
              <a:t>   for(int </a:t>
            </a:r>
            <a:r>
              <a:rPr lang="en-US" altLang="zh-CN" sz="1800" dirty="0" err="1">
                <a:solidFill>
                  <a:srgbClr val="99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rPr>
              <a:t>=0;i&lt;</a:t>
            </a:r>
            <a:r>
              <a:rPr lang="en-US" altLang="zh-CN" sz="1800" dirty="0" err="1">
                <a:solidFill>
                  <a:srgbClr val="9900CC"/>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累计</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的次数</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rPr>
              <a:t>   {  int x;</a:t>
            </a:r>
            <a:endPar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9900CC"/>
                </a:solidFill>
                <a:latin typeface="微软雅黑" panose="020B0503020204020204" pitchFamily="34" charset="-122"/>
                <a:ea typeface="微软雅黑" panose="020B0503020204020204" pitchFamily="34" charset="-122"/>
                <a:cs typeface="Consolas" panose="020B0609020204030204" pitchFamily="49" charset="0"/>
              </a:rPr>
              <a:t>cin</a:t>
            </a:r>
            <a:r>
              <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rPr>
              <a:t> &gt;&gt; x;</a:t>
            </a:r>
            <a:endPar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mymap</a:t>
            </a:r>
            <a:r>
              <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rPr>
              <a:t>[x];</a:t>
            </a:r>
            <a:endPar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dirty="0">
              <a:solidFill>
                <a:srgbClr val="99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vector&lt;Elem&gt;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myv</a:t>
            </a: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for (it=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mymap</a:t>
            </a:r>
            <a:r>
              <a:rPr lang="en-US" altLang="zh-CN" sz="1800" dirty="0" err="1">
                <a:solidFill>
                  <a:srgbClr val="008000"/>
                </a:solidFill>
                <a:latin typeface="微软雅黑" panose="020B0503020204020204" pitchFamily="34" charset="-122"/>
                <a:ea typeface="微软雅黑" panose="020B0503020204020204" pitchFamily="34" charset="-122"/>
                <a:cs typeface="Consolas" panose="020B0609020204030204" pitchFamily="49" charset="0"/>
              </a:rPr>
              <a:t>.begin</a:t>
            </a: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mymap</a:t>
            </a:r>
            <a:r>
              <a:rPr lang="en-US" altLang="zh-CN" sz="1800" dirty="0" err="1">
                <a:solidFill>
                  <a:srgbClr val="008000"/>
                </a:solidFill>
                <a:latin typeface="微软雅黑" panose="020B0503020204020204" pitchFamily="34" charset="-122"/>
                <a:ea typeface="微软雅黑" panose="020B0503020204020204" pitchFamily="34" charset="-122"/>
                <a:cs typeface="Consolas" panose="020B0609020204030204" pitchFamily="49" charset="0"/>
              </a:rPr>
              <a:t>.end</a:t>
            </a: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();++it)</a:t>
            </a:r>
            <a:endPar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  Elem e;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由</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mymap</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产生</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myv</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8000"/>
                </a:solidFill>
                <a:latin typeface="微软雅黑" panose="020B0503020204020204" pitchFamily="34" charset="-122"/>
                <a:ea typeface="微软雅黑" panose="020B0503020204020204" pitchFamily="34" charset="-122"/>
                <a:cs typeface="Consolas" panose="020B0609020204030204" pitchFamily="49" charset="0"/>
              </a:rPr>
              <a:t>e.d</a:t>
            </a: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=it-&gt;first;</a:t>
            </a:r>
            <a:endPar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8000"/>
                </a:solidFill>
                <a:latin typeface="微软雅黑" panose="020B0503020204020204" pitchFamily="34" charset="-122"/>
                <a:ea typeface="微软雅黑" panose="020B0503020204020204" pitchFamily="34" charset="-122"/>
                <a:cs typeface="Consolas" panose="020B0609020204030204" pitchFamily="49" charset="0"/>
              </a:rPr>
              <a:t>e.num</a:t>
            </a: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=it-&gt;second;</a:t>
            </a:r>
            <a:endPar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myv</a:t>
            </a:r>
            <a:r>
              <a:rPr lang="en-US" altLang="zh-CN" sz="1800" dirty="0" err="1">
                <a:solidFill>
                  <a:srgbClr val="008000"/>
                </a:solidFill>
                <a:latin typeface="微软雅黑" panose="020B0503020204020204" pitchFamily="34" charset="-122"/>
                <a:ea typeface="微软雅黑" panose="020B0503020204020204" pitchFamily="34" charset="-122"/>
                <a:cs typeface="Consolas" panose="020B0609020204030204" pitchFamily="49" charset="0"/>
              </a:rPr>
              <a:t>.push_back</a:t>
            </a: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(e);</a:t>
            </a:r>
            <a:endPar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sort(</a:t>
            </a:r>
            <a:r>
              <a:rPr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myv.begin</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myv.end</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myv</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元素排序</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for (int j=0; j&lt;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myv</a:t>
            </a:r>
            <a:r>
              <a:rPr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.size</a:t>
            </a:r>
            <a:r>
              <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myv</a:t>
            </a:r>
            <a:r>
              <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myv</a:t>
            </a:r>
            <a:r>
              <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[j].d &lt;&lt; " "&lt;&lt;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myv</a:t>
            </a:r>
            <a:r>
              <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[j].num &lt;&lt; </a:t>
            </a:r>
            <a:r>
              <a:rPr lang="en-US" altLang="zh-CN" sz="1800" dirty="0" err="1">
                <a:solidFill>
                  <a:srgbClr val="FF00FF"/>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return 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1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1464" y="1175843"/>
            <a:ext cx="2795202" cy="435610"/>
          </a:xfrm>
          <a:prstGeom prst="rect">
            <a:avLst/>
          </a:prstGeom>
          <a:noFill/>
        </p:spPr>
        <p:txBody>
          <a:bodyPr wrap="square" rtlCol="0">
            <a:spAutoFit/>
          </a:bodyPr>
          <a:lstStyle/>
          <a:p>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本地执行：</a:t>
            </a:r>
            <a:endPar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Picture 2"/>
          <p:cNvPicPr>
            <a:picLocks noChangeAspect="1" noChangeArrowheads="1"/>
          </p:cNvPicPr>
          <p:nvPr/>
        </p:nvPicPr>
        <p:blipFill>
          <a:blip r:embed="rId1" cstate="print"/>
          <a:srcRect/>
          <a:stretch>
            <a:fillRect/>
          </a:stretch>
        </p:blipFill>
        <p:spPr bwMode="auto">
          <a:xfrm>
            <a:off x="2637906" y="1747348"/>
            <a:ext cx="5421780" cy="4057916"/>
          </a:xfrm>
          <a:prstGeom prst="rect">
            <a:avLst/>
          </a:prstGeom>
          <a:noFill/>
          <a:ln w="9525">
            <a:noFill/>
            <a:miter lim="800000"/>
            <a:headEnd/>
            <a:tailEnd/>
          </a:ln>
        </p:spPr>
      </p:pic>
      <p:sp>
        <p:nvSpPr>
          <p:cNvPr id="4" name="iconfont-11699-2057533"/>
          <p:cNvSpPr/>
          <p:nvPr/>
        </p:nvSpPr>
        <p:spPr>
          <a:xfrm>
            <a:off x="9840416" y="4509120"/>
            <a:ext cx="1875012" cy="1974686"/>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7408" y="1072316"/>
            <a:ext cx="2571768" cy="521970"/>
          </a:xfrm>
          <a:prstGeom prst="rect">
            <a:avLst/>
          </a:prstGeom>
          <a:solidFill>
            <a:srgbClr val="FC9A48"/>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lnSpc>
                <a:spcPct val="1000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适配器容器</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271464" y="1858133"/>
            <a:ext cx="3357586" cy="386080"/>
          </a:xfrm>
          <a:prstGeom prst="rect">
            <a:avLst/>
          </a:prstGeom>
          <a:noFill/>
        </p:spPr>
        <p:txBody>
          <a:bodyPr wrap="square" rtlCol="0">
            <a:spAutoFit/>
          </a:bodyPr>
          <a:lstStyle/>
          <a:p>
            <a:pPr algn="l"/>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stack</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（栈容器）</a:t>
            </a:r>
            <a:endPar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4345390" y="4858529"/>
            <a:ext cx="6215106" cy="86042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rtlCol="0">
            <a:spAutoFit/>
          </a:bodyPr>
          <a:lstStyle/>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stack&lt;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string,vector</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&lt;string&gt; &gt;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myst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个参数指定底层容器为</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vector</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2524100" y="2501075"/>
            <a:ext cx="9116516" cy="190817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30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它是一个栈类模板，和数据结构中的栈一样，具有后进先出的特点。栈容器默认的底层容器是</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deque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。也可以指定其他底层容器</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例如，以下语句指定</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myst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栈的底层容器为</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bldLvl="0" animBg="1"/>
      <p:bldP spid="5"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5472" y="5025950"/>
            <a:ext cx="7143800" cy="1198880"/>
          </a:xfrm>
          <a:prstGeom prst="rect">
            <a:avLst/>
          </a:prstGeom>
          <a:noFill/>
        </p:spPr>
        <p:txBody>
          <a:bodyPr wrap="square" rtlCol="0">
            <a:spAutoFit/>
          </a:bodyPr>
          <a:lstStyle/>
          <a:p>
            <a:pPr algn="l">
              <a:lnSpc>
                <a:spcPct val="150000"/>
              </a:lnSpc>
            </a:pPr>
            <a:r>
              <a:rPr lang="zh-CN" altLang="en-US"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注意：</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stack</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容器没有</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begin()/end()</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rbegin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()/rend()</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这样的用于迭代器的成员函数。</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767408" y="1002958"/>
            <a:ext cx="6042972" cy="435610"/>
          </a:xfrm>
          <a:prstGeom prst="rect">
            <a:avLst/>
          </a:prstGeom>
          <a:noFill/>
        </p:spPr>
        <p:txBody>
          <a:bodyPr wrap="square" rtlCol="0">
            <a:spAutoFit/>
          </a:bodyPr>
          <a:lstStyle/>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stack</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容器主要的成员函数如下：</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2309786" y="1690654"/>
            <a:ext cx="5298382" cy="321056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342900" indent="-342900" algn="l">
              <a:lnSpc>
                <a:spcPct val="15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empty()</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判断栈容器是否为空。</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返回栈容器中实际元素个数。</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push(</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元素</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进栈。</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top()</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返回栈顶元素。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pop()</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元素出栈。</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7528" y="1221479"/>
            <a:ext cx="5417999" cy="54179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4034" y="692697"/>
            <a:ext cx="7643866" cy="562229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216000" tIns="180000" bIns="180000" rtlCol="0">
            <a:spAutoFit/>
          </a:bodyPr>
          <a:lstStyle/>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&lt;stack&gt;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stack&lt;int&gt;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st.push</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st.push</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st.push</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栈顶元素</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st.top</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出栈顺序</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st.empty</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栈不空时出栈所有元素</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st.top</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st.pop</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Picture 2"/>
          <p:cNvPicPr>
            <a:picLocks noChangeAspect="1" noChangeArrowheads="1"/>
          </p:cNvPicPr>
          <p:nvPr/>
        </p:nvPicPr>
        <p:blipFill>
          <a:blip r:embed="rId1" cstate="print"/>
          <a:srcRect/>
          <a:stretch>
            <a:fillRect/>
          </a:stretch>
        </p:blipFill>
        <p:spPr bwMode="auto">
          <a:xfrm>
            <a:off x="6456039" y="4077072"/>
            <a:ext cx="4666505" cy="244827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2820" y="1052736"/>
            <a:ext cx="8429684" cy="5581015"/>
          </a:xfrm>
          <a:prstGeom prst="rect">
            <a:avLst/>
          </a:prstGeom>
          <a:solidFill>
            <a:schemeClr val="accent6">
              <a:lumMod val="20000"/>
              <a:lumOff val="80000"/>
            </a:schemeClr>
          </a:solidFill>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wrap="square" lIns="252000" tIns="252000" rIns="180000" bIns="252000" rtlCol="0">
            <a:spAutoFit/>
          </a:bodyPr>
          <a:lstStyle/>
          <a:p>
            <a:pPr algn="l">
              <a:lnSpc>
                <a:spcPct val="100000"/>
              </a:lnSpc>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有如下</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8*8</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的迷宫图：</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XXXXXXXX</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O</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OOOXXX</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XOXXOOOX</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XXOXXO</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XXXXXX</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XX</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OOO</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OOOO</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OO</a:t>
            </a:r>
            <a:endPar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XXXXXXX</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a:t>
            </a:r>
            <a:endPar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其中，</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表示通路方块，</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表示障碍方块。假设入口是位置（</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出口为右下角方块。设计一个程序采用递归方法求指定入口到出口的一条迷宫路径。</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3"/>
          <p:cNvGrpSpPr/>
          <p:nvPr/>
        </p:nvGrpSpPr>
        <p:grpSpPr>
          <a:xfrm>
            <a:off x="991444" y="908721"/>
            <a:ext cx="1000100" cy="785817"/>
            <a:chOff x="5703182" y="3835411"/>
            <a:chExt cx="1238250" cy="1236663"/>
          </a:xfrm>
        </p:grpSpPr>
        <p:grpSp>
          <p:nvGrpSpPr>
            <p:cNvPr id="4" name="Group 19"/>
            <p:cNvGrpSpPr/>
            <p:nvPr/>
          </p:nvGrpSpPr>
          <p:grpSpPr bwMode="auto">
            <a:xfrm>
              <a:off x="5703182" y="3835411"/>
              <a:ext cx="1238250" cy="1236663"/>
              <a:chOff x="810" y="845"/>
              <a:chExt cx="827" cy="826"/>
            </a:xfrm>
          </p:grpSpPr>
          <p:sp>
            <p:nvSpPr>
              <p:cNvPr id="6" name="Oval 20"/>
              <p:cNvSpPr>
                <a:spLocks noChangeArrowheads="1"/>
              </p:cNvSpPr>
              <p:nvPr/>
            </p:nvSpPr>
            <p:spPr bwMode="gray">
              <a:xfrm>
                <a:off x="810" y="845"/>
                <a:ext cx="827" cy="826"/>
              </a:xfrm>
              <a:prstGeom prst="ellipse">
                <a:avLst/>
              </a:prstGeom>
              <a:solidFill>
                <a:srgbClr val="F8F8F8"/>
              </a:solidFill>
              <a:ln w="38100">
                <a:solidFill>
                  <a:srgbClr val="FC9A48"/>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7" name="Oval 21"/>
              <p:cNvSpPr>
                <a:spLocks noChangeArrowheads="1"/>
              </p:cNvSpPr>
              <p:nvPr/>
            </p:nvSpPr>
            <p:spPr bwMode="gray">
              <a:xfrm>
                <a:off x="836" y="879"/>
                <a:ext cx="758" cy="758"/>
              </a:xfrm>
              <a:prstGeom prst="ellipse">
                <a:avLst/>
              </a:prstGeom>
              <a:noFill/>
              <a:ln w="38100">
                <a:solidFill>
                  <a:srgbClr val="FC9A48"/>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8" name="Oval 22"/>
              <p:cNvSpPr>
                <a:spLocks noChangeArrowheads="1"/>
              </p:cNvSpPr>
              <p:nvPr/>
            </p:nvSpPr>
            <p:spPr bwMode="gray">
              <a:xfrm>
                <a:off x="878" y="915"/>
                <a:ext cx="690" cy="690"/>
              </a:xfrm>
              <a:prstGeom prst="ellipse">
                <a:avLst/>
              </a:prstGeom>
              <a:noFill/>
              <a:ln w="38100">
                <a:solidFill>
                  <a:srgbClr val="FC9A48"/>
                </a:solidFill>
                <a:round/>
              </a:ln>
            </p:spPr>
            <p:txBody>
              <a:bodyPr wrap="none" anchor="ctr"/>
              <a:lstStyle/>
              <a:p>
                <a:endParaRPr lang="zh-CN" altLang="zh-CN">
                  <a:latin typeface="Calibri" panose="020F0502020204030204" charset="0"/>
                  <a:cs typeface="Arial" panose="020B0604020202020204" pitchFamily="34" charset="0"/>
                </a:endParaRPr>
              </a:p>
            </p:txBody>
          </p:sp>
        </p:grpSp>
        <p:sp>
          <p:nvSpPr>
            <p:cNvPr id="5" name="Text Box 23"/>
            <p:cNvSpPr txBox="1">
              <a:spLocks noChangeArrowheads="1"/>
            </p:cNvSpPr>
            <p:nvPr/>
          </p:nvSpPr>
          <p:spPr bwMode="gray">
            <a:xfrm>
              <a:off x="5767676" y="4154859"/>
              <a:ext cx="1082674" cy="627572"/>
            </a:xfrm>
            <a:prstGeom prst="rect">
              <a:avLst/>
            </a:prstGeom>
            <a:noFill/>
            <a:ln w="9525" algn="ctr">
              <a:noFill/>
              <a:miter lim="800000"/>
            </a:ln>
          </p:spPr>
          <p:txBody>
            <a:bodyPr>
              <a:spAutoFit/>
            </a:bodyPr>
            <a:lstStyle/>
            <a:p>
              <a:pPr algn="ctr">
                <a:lnSpc>
                  <a:spcPct val="10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2596" y="673974"/>
            <a:ext cx="8358246" cy="598106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44000" bIns="144000" rtlCol="0">
            <a:spAutoFit/>
          </a:bodyPr>
          <a:lstStyle/>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&lt;iostream&gt;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#include &lt;stack&gt;</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包含</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stack&lt;T&gt;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栈容器</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#define MAX_SIZE 8</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H[4] = {0</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水平偏移量，下标对应方位号</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V[4] = {-1</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垂直偏移量</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char Maze[MAX_SIZE][MAX_SIZE]=</a:t>
            </a:r>
            <a:endParaRPr lang="zh-CN"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 struct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当前方块的行号</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j;</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当前方块的列号</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di;</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//di</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是下一相邻可走方位的方位号</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Box</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方块类型</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2596" y="686610"/>
            <a:ext cx="8286808" cy="599630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44000" bIns="180000" rtlCol="0">
            <a:spAutoFit/>
          </a:bodyPr>
          <a:lstStyle/>
          <a:p>
            <a:pPr algn="l">
              <a:lnSpc>
                <a:spcPts val="12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bool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FindPath</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(int X</a:t>
            </a:r>
            <a:r>
              <a:rPr lang="zh-CN"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int Y)</a:t>
            </a:r>
            <a:r>
              <a:rPr lang="en-US" altLang="zh-CN" sz="16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查找从</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Y)</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出发的一条迷宫路径</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Box 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i1</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j1</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di;</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bool find;</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stack&lt;Box&gt;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e.j</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e.di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st.push</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16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入口方块进栈</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Maze[X][Y]='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st.empty</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栈不空循环</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st.top</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取栈顶方块</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j=</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e.j</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di=</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e.di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if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==MAX_SIZE-1 &amp;&amp; j==MAX_SIZE-1</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找到一条路径，输出</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(int r=0; r&lt;MAX_SIZE; r++)</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for(int c=0; c&lt;MAX_SIZE;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Maze[r][c]);</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true;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5560" y="620689"/>
            <a:ext cx="7776864" cy="612521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08000" bIns="108000" rtlCol="0">
            <a:spAutoFit/>
          </a:bodyPr>
          <a:lstStyle/>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还没有找到出口的情况</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=false;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(k=di+1;k&lt;4;k++)</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试探</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di</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后面的方位</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i1=</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i+V</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 j1=</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j+H</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(i1&gt;=0 &amp;&amp; i1&lt;MAX_SIZE &amp;&amp; j1&gt;=0 &amp;&amp; j1&lt;MAX_SIZE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&amp;&amp; Maze[i1][j1]=='O')</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find=true;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找到</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j)</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的一个可走相邻方块</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(i1</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j1)</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break;</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找到一个可走相邻方块</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(i1</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j1)</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st.top</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di=k;</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修改原栈顶元素的</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di</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值为</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k</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=i1;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e.j</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=j1;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e.di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st.push</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相邻可走方块</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进栈</a:t>
            </a:r>
            <a:endPar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Maze[i1][j1]=' ';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st.pop</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将栈顶方块退栈</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Maze[</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][j]='O';</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恢复退栈方块的迷宫值</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false;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cstate="print"/>
          <a:srcRect/>
          <a:stretch>
            <a:fillRect/>
          </a:stretch>
        </p:blipFill>
        <p:spPr bwMode="auto">
          <a:xfrm>
            <a:off x="2666976" y="1844824"/>
            <a:ext cx="4950550" cy="3600400"/>
          </a:xfrm>
          <a:prstGeom prst="rect">
            <a:avLst/>
          </a:prstGeom>
          <a:noFill/>
          <a:ln w="9525">
            <a:noFill/>
            <a:miter lim="800000"/>
            <a:headEnd/>
            <a:tailEnd/>
          </a:ln>
        </p:spPr>
      </p:pic>
      <p:sp>
        <p:nvSpPr>
          <p:cNvPr id="3" name="TextBox 2"/>
          <p:cNvSpPr txBox="1"/>
          <p:nvPr/>
        </p:nvSpPr>
        <p:spPr>
          <a:xfrm>
            <a:off x="1199456" y="1096986"/>
            <a:ext cx="3253470" cy="43561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求解结果：</a:t>
            </a:r>
            <a:endPar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iconfont-11699-2057533"/>
          <p:cNvSpPr/>
          <p:nvPr/>
        </p:nvSpPr>
        <p:spPr>
          <a:xfrm>
            <a:off x="8904312" y="3861048"/>
            <a:ext cx="2927648" cy="2823547"/>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166910" y="1588730"/>
            <a:ext cx="8249569" cy="386080"/>
          </a:xfrm>
          <a:prstGeom prst="rect">
            <a:avLst/>
          </a:prstGeom>
          <a:noFill/>
          <a:ln w="28575" algn="ctr">
            <a:noFill/>
            <a:miter lim="800000"/>
          </a:ln>
          <a:effectLst/>
        </p:spPr>
        <p:txBody>
          <a:bodyPr wrap="square">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类是一种用户自定义的数据类型，定义类的一般格式如下：</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5"/>
          <p:cNvSpPr txBox="1">
            <a:spLocks noChangeArrowheads="1"/>
          </p:cNvSpPr>
          <p:nvPr/>
        </p:nvSpPr>
        <p:spPr bwMode="auto">
          <a:xfrm>
            <a:off x="1991544" y="1988840"/>
            <a:ext cx="4464050" cy="47498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lIns="252000" tIns="144000" bIns="144000">
            <a:spAutoFit/>
          </a:bodyPr>
          <a:lstStyle/>
          <a:p>
            <a:pPr algn="l">
              <a:lnSpc>
                <a:spcPct val="1000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class</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类名</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private:</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私有数据成员和成员函数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protected:</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保护数据成员和成员函数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public:</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公有数据成员和成员函数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各个成员函数的实现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6"/>
          <p:cNvSpPr txBox="1">
            <a:spLocks noChangeArrowheads="1"/>
          </p:cNvSpPr>
          <p:nvPr/>
        </p:nvSpPr>
        <p:spPr bwMode="auto">
          <a:xfrm>
            <a:off x="623392" y="981889"/>
            <a:ext cx="2952750" cy="435610"/>
          </a:xfrm>
          <a:prstGeom prst="rect">
            <a:avLst/>
          </a:prstGeom>
          <a:noFill/>
          <a:ln w="28575" algn="ctr">
            <a:noFill/>
            <a:miter lim="800000"/>
          </a:ln>
          <a:effectLst/>
        </p:spPr>
        <p:txBody>
          <a:bodyPr>
            <a:spAutoFit/>
          </a:bodyPr>
          <a:lstStyle/>
          <a:p>
            <a:pPr algn="l">
              <a:spcBef>
                <a:spcPct val="50000"/>
              </a:spcBef>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．类的定义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右大括号 4"/>
          <p:cNvSpPr/>
          <p:nvPr/>
        </p:nvSpPr>
        <p:spPr bwMode="auto">
          <a:xfrm>
            <a:off x="6810380" y="3373522"/>
            <a:ext cx="142876" cy="2071702"/>
          </a:xfrm>
          <a:prstGeom prst="righ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none" lIns="91440" tIns="45720" rIns="91440" bIns="45720" numCol="1" rtlCol="0" anchor="ctr" anchorCtr="0" compatLnSpc="1"/>
          <a:lstStyle/>
          <a:p>
            <a:pPr>
              <a:lnSpc>
                <a:spcPct val="100000"/>
              </a:lnSpc>
              <a:spcBef>
                <a:spcPct val="0"/>
              </a:spcBef>
            </a:pPr>
            <a:endParaRPr kumimoji="0" lang="zh-CN" altLang="en-US">
              <a:solidFill>
                <a:srgbClr val="3333FF"/>
              </a:solidFill>
              <a:latin typeface="Times New Roman" panose="02020603050405020304" pitchFamily="18" charset="0"/>
              <a:ea typeface="楷体_GB2312" pitchFamily="49" charset="-122"/>
            </a:endParaRPr>
          </a:p>
        </p:txBody>
      </p:sp>
      <p:sp>
        <p:nvSpPr>
          <p:cNvPr id="6" name="TextBox 5"/>
          <p:cNvSpPr txBox="1"/>
          <p:nvPr/>
        </p:nvSpPr>
        <p:spPr>
          <a:xfrm>
            <a:off x="6953256" y="4221253"/>
            <a:ext cx="1071570" cy="337185"/>
          </a:xfrm>
          <a:prstGeom prst="rect">
            <a:avLst/>
          </a:prstGeom>
          <a:noFill/>
        </p:spPr>
        <p:txBody>
          <a:bodyPr wrap="square" rtlCol="0">
            <a:spAutoFit/>
          </a:bodyPr>
          <a:lstStyle/>
          <a:p>
            <a:pPr algn="l"/>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类声明</a:t>
            </a:r>
            <a:endPar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6"/>
          <p:cNvSpPr txBox="1"/>
          <p:nvPr/>
        </p:nvSpPr>
        <p:spPr>
          <a:xfrm>
            <a:off x="6891343" y="6258798"/>
            <a:ext cx="1071570" cy="337185"/>
          </a:xfrm>
          <a:prstGeom prst="rect">
            <a:avLst/>
          </a:prstGeom>
          <a:noFill/>
        </p:spPr>
        <p:txBody>
          <a:bodyPr wrap="square" rtlCol="0">
            <a:spAutoFit/>
          </a:bodyPr>
          <a:lstStyle/>
          <a:p>
            <a:pPr algn="l"/>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类实现</a:t>
            </a:r>
            <a:endPar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 name="直接箭头连接符 7"/>
          <p:cNvCxnSpPr/>
          <p:nvPr/>
        </p:nvCxnSpPr>
        <p:spPr bwMode="auto">
          <a:xfrm rot="10800000" flipV="1">
            <a:off x="5024430" y="6435011"/>
            <a:ext cx="192882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iconfont-11699-2057533"/>
          <p:cNvSpPr/>
          <p:nvPr/>
        </p:nvSpPr>
        <p:spPr>
          <a:xfrm>
            <a:off x="8757492" y="3717032"/>
            <a:ext cx="3027140" cy="2910790"/>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357298"/>
            <a:ext cx="4757658" cy="435610"/>
          </a:xfrm>
          <a:prstGeom prst="rect">
            <a:avLst/>
          </a:prstGeom>
          <a:noFill/>
        </p:spPr>
        <p:txBody>
          <a:bodyPr wrap="square" rtlCol="0">
            <a:spAutoFit/>
          </a:bodyPr>
          <a:lstStyle/>
          <a:p>
            <a:pPr algn="l">
              <a:spcBef>
                <a:spcPts val="1200"/>
              </a:spcBef>
            </a:pP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queue</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（队列容器）</a:t>
            </a:r>
            <a:endPar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309786" y="2071679"/>
            <a:ext cx="8394726" cy="1681480"/>
          </a:xfrm>
          <a:prstGeom prst="rect">
            <a:avLst/>
          </a:prstGeom>
          <a:noFill/>
        </p:spPr>
        <p:txBody>
          <a:bodyPr wrap="square" rtlCol="0">
            <a:spAutoFit/>
          </a:bodyPr>
          <a:lstStyle/>
          <a:p>
            <a:pPr marL="457200" indent="-457200" algn="l">
              <a:lnSpc>
                <a:spcPts val="28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它是一个队列类模板，和数据结构中的队列一样，具有先进先出的特点。</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不允许顺序遍历，没有</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begin()/end()</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rbegin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()/rend()</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这样的用于迭代器的成员函数。</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图片 3"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902" y="3507297"/>
            <a:ext cx="4587943" cy="3091052"/>
          </a:xfrm>
          <a:prstGeom prst="rect">
            <a:avLst/>
          </a:prstGeom>
        </p:spPr>
      </p:pic>
      <p:pic>
        <p:nvPicPr>
          <p:cNvPr id="5" name="Picture 2"/>
          <p:cNvPicPr>
            <a:picLocks noChangeAspect="1" noChangeArrowheads="1"/>
          </p:cNvPicPr>
          <p:nvPr/>
        </p:nvPicPr>
        <p:blipFill>
          <a:blip r:embed="rId3"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7408" y="1285860"/>
            <a:ext cx="7543170" cy="435610"/>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主要的成员函数如下：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309786" y="1857364"/>
            <a:ext cx="7143800" cy="453390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44000" tIns="144000" bIns="144000" rtlCol="0">
            <a:spAutoFit/>
          </a:bodyPr>
          <a:lstStyle/>
          <a:p>
            <a:pPr marL="342900" indent="-3429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empty()</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判断队列容器是否为空。</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返回队列容器中实际元素个数。</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front()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返回队头元素。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back()</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返回队尾元素。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push(</a:t>
            </a: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元素</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进队。</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pop()</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元素出队。</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5472" y="980728"/>
            <a:ext cx="7572428" cy="505269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80000" bIns="180000" rtlCol="0">
            <a:spAutoFit/>
          </a:bodyPr>
          <a:lstStyle/>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&lt;queue&gt;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queue&lt;int&gt;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qu</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qu.push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qu.push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qu.push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队头元素</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%d\n",</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qu.front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队尾元素</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%d\n",</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qu.back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出队顺序</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qu.empty</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出队所有元素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qu.front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qu.pop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Picture 2"/>
          <p:cNvPicPr>
            <a:picLocks noChangeAspect="1" noChangeArrowheads="1"/>
          </p:cNvPicPr>
          <p:nvPr/>
        </p:nvPicPr>
        <p:blipFill>
          <a:blip r:embed="rId1" cstate="print"/>
          <a:srcRect/>
          <a:stretch>
            <a:fillRect/>
          </a:stretch>
        </p:blipFill>
        <p:spPr bwMode="auto">
          <a:xfrm>
            <a:off x="7104112" y="4221088"/>
            <a:ext cx="3955878" cy="237637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3392" y="1214422"/>
            <a:ext cx="7572428" cy="435610"/>
          </a:xfrm>
          <a:prstGeom prst="rect">
            <a:avLst/>
          </a:prstGeom>
          <a:noFill/>
        </p:spPr>
        <p:txBody>
          <a:bodyPr wrap="square" rtlCol="0">
            <a:spAutoFit/>
          </a:bodyPr>
          <a:lstStyle/>
          <a:p>
            <a:pPr algn="l">
              <a:spcBef>
                <a:spcPts val="1200"/>
              </a:spcBef>
            </a:pP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priority_queue</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（优先队列容器）</a:t>
            </a:r>
            <a:endPar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2309786" y="2000241"/>
            <a:ext cx="8610750" cy="24612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ct val="1500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它是一个优先队列类模板。优先队列是一种具有受限访问操作的存储结构，元素可以以任意顺序进入优先队列。</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一旦元素在优先队列容器中，出队操作将出队列最高优先级元素。</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057" y="3525277"/>
            <a:ext cx="4587943" cy="3091052"/>
          </a:xfrm>
          <a:prstGeom prst="rect">
            <a:avLst/>
          </a:prstGeom>
        </p:spPr>
      </p:pic>
      <p:pic>
        <p:nvPicPr>
          <p:cNvPr id="5" name="Picture 2"/>
          <p:cNvPicPr>
            <a:picLocks noChangeAspect="1" noChangeArrowheads="1"/>
          </p:cNvPicPr>
          <p:nvPr/>
        </p:nvPicPr>
        <p:blipFill>
          <a:blip r:embed="rId3"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1424" y="1196752"/>
            <a:ext cx="7898080" cy="435610"/>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主要的成员函数如下：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381224" y="1928803"/>
            <a:ext cx="6786610" cy="379539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80000" tIns="144000" bIns="144000" rtlCol="0">
            <a:spAutoFit/>
          </a:bodyPr>
          <a:lstStyle/>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empty()</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判断优先队列容器是否为空。</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返回优先队列容器中实际元素个数。</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push(</a:t>
            </a: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元素</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进队。</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top()</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获取队头元素。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pop()</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元素出队。</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865" y="2726592"/>
            <a:ext cx="3933056" cy="3933056"/>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1504" y="404664"/>
            <a:ext cx="7358114" cy="620712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80000" bIns="180000" rtlCol="0">
            <a:spAutoFit/>
          </a:bodyPr>
          <a:lstStyle/>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&lt;queue&gt;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priority_queue</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&lt;int&gt;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qu</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大根堆</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qu.push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qu.push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qu.push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队头元素</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%d\n",</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qu.top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出队顺序</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qu.empty</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出队所有元素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qu.top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qu.pop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4"/>
          <p:cNvGrpSpPr/>
          <p:nvPr/>
        </p:nvGrpSpPr>
        <p:grpSpPr>
          <a:xfrm>
            <a:off x="6384032" y="4653136"/>
            <a:ext cx="4464496" cy="2204864"/>
            <a:chOff x="2500298" y="5143512"/>
            <a:chExt cx="3300416" cy="1304925"/>
          </a:xfrm>
        </p:grpSpPr>
        <p:pic>
          <p:nvPicPr>
            <p:cNvPr id="4" name="Picture 2"/>
            <p:cNvPicPr>
              <a:picLocks noChangeAspect="1" noChangeArrowheads="1"/>
            </p:cNvPicPr>
            <p:nvPr/>
          </p:nvPicPr>
          <p:blipFill>
            <a:blip r:embed="rId1" cstate="print"/>
            <a:srcRect/>
            <a:stretch>
              <a:fillRect/>
            </a:stretch>
          </p:blipFill>
          <p:spPr bwMode="auto">
            <a:xfrm>
              <a:off x="3000364" y="5143512"/>
              <a:ext cx="2800350" cy="1304925"/>
            </a:xfrm>
            <a:prstGeom prst="rect">
              <a:avLst/>
            </a:prstGeom>
            <a:noFill/>
            <a:ln w="9525">
              <a:noFill/>
              <a:miter lim="800000"/>
              <a:headEnd/>
              <a:tailEnd/>
            </a:ln>
          </p:spPr>
        </p:pic>
        <p:sp>
          <p:nvSpPr>
            <p:cNvPr id="5" name="左弧形箭头 3"/>
            <p:cNvSpPr/>
            <p:nvPr/>
          </p:nvSpPr>
          <p:spPr>
            <a:xfrm>
              <a:off x="2500298" y="5143512"/>
              <a:ext cx="428628" cy="85725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p:nvPr/>
        </p:nvSpPr>
        <p:spPr>
          <a:xfrm>
            <a:off x="1125168" y="2277832"/>
            <a:ext cx="7673506" cy="386080"/>
          </a:xfrm>
          <a:prstGeom prst="rect">
            <a:avLst/>
          </a:prstGeom>
          <a:noFill/>
        </p:spPr>
        <p:txBody>
          <a:bodyPr wrap="squar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a:t>
            </a:r>
            <a:r>
              <a:rPr lang="zh-CN"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设计一种好的</a:t>
            </a:r>
            <a:r>
              <a:rPr lang="zh-CN"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数据结构</a:t>
            </a:r>
            <a:r>
              <a:rPr lang="zh-CN" altLang="zh-CN" dirty="0">
                <a:solidFill>
                  <a:schemeClr val="tx1"/>
                </a:solidFill>
                <a:latin typeface="微软雅黑" panose="020B0503020204020204" pitchFamily="34" charset="-122"/>
                <a:ea typeface="微软雅黑" panose="020B0503020204020204" pitchFamily="34" charset="-122"/>
              </a:rPr>
              <a:t> </a:t>
            </a:r>
            <a:r>
              <a:rPr lang="zh-CN"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，尽可能高效地实现以下功能</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6"/>
          <p:cNvSpPr txBox="1"/>
          <p:nvPr/>
        </p:nvSpPr>
        <p:spPr>
          <a:xfrm>
            <a:off x="2563430" y="3063650"/>
            <a:ext cx="8861162" cy="2051685"/>
          </a:xfrm>
          <a:prstGeom prst="rect">
            <a:avLst/>
          </a:prstGeom>
          <a:solidFill>
            <a:schemeClr val="accent6">
              <a:lumMod val="20000"/>
              <a:lumOff val="80000"/>
            </a:schemeClr>
          </a:solidFill>
          <a:ln>
            <a:solidFill>
              <a:srgbClr val="FC9A48"/>
            </a:solidFill>
          </a:ln>
        </p:spPr>
        <p:style>
          <a:lnRef idx="1">
            <a:schemeClr val="accent5"/>
          </a:lnRef>
          <a:fillRef idx="2">
            <a:schemeClr val="accent5"/>
          </a:fillRef>
          <a:effectRef idx="1">
            <a:schemeClr val="accent5"/>
          </a:effectRef>
          <a:fontRef idx="minor">
            <a:schemeClr val="dk1"/>
          </a:fontRef>
        </p:style>
        <p:txBody>
          <a:bodyPr wrap="square" lIns="180000" tIns="180000" rIns="180000" bIns="180000" rtlCol="0">
            <a:spAutoFit/>
          </a:bodyPr>
          <a:lstStyle/>
          <a:p>
            <a:pPr marL="457200" indent="-457200" algn="l">
              <a:lnSpc>
                <a:spcPts val="30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插入若干个整数序列</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获得该序列的中位数（中位数指排序后中间位置的元素，如</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的中位数为</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的中位数为</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或者</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）。并估计时间复杂度。</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7"/>
          <p:cNvGrpSpPr/>
          <p:nvPr/>
        </p:nvGrpSpPr>
        <p:grpSpPr>
          <a:xfrm>
            <a:off x="858764" y="1133685"/>
            <a:ext cx="1000100" cy="785817"/>
            <a:chOff x="5703182" y="3835411"/>
            <a:chExt cx="1238250" cy="1236663"/>
          </a:xfrm>
        </p:grpSpPr>
        <p:grpSp>
          <p:nvGrpSpPr>
            <p:cNvPr id="5" name="Group 19"/>
            <p:cNvGrpSpPr/>
            <p:nvPr/>
          </p:nvGrpSpPr>
          <p:grpSpPr bwMode="auto">
            <a:xfrm>
              <a:off x="5703182" y="3835411"/>
              <a:ext cx="1238250" cy="1236663"/>
              <a:chOff x="810" y="845"/>
              <a:chExt cx="827" cy="826"/>
            </a:xfrm>
          </p:grpSpPr>
          <p:sp>
            <p:nvSpPr>
              <p:cNvPr id="7" name="Oval 20"/>
              <p:cNvSpPr>
                <a:spLocks noChangeArrowheads="1"/>
              </p:cNvSpPr>
              <p:nvPr/>
            </p:nvSpPr>
            <p:spPr bwMode="gray">
              <a:xfrm>
                <a:off x="810" y="845"/>
                <a:ext cx="827" cy="826"/>
              </a:xfrm>
              <a:prstGeom prst="ellipse">
                <a:avLst/>
              </a:prstGeom>
              <a:solidFill>
                <a:srgbClr val="F8F8F8"/>
              </a:solidFill>
              <a:ln w="38100">
                <a:solidFill>
                  <a:srgbClr val="FC9A48"/>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8" name="Oval 21"/>
              <p:cNvSpPr>
                <a:spLocks noChangeArrowheads="1"/>
              </p:cNvSpPr>
              <p:nvPr/>
            </p:nvSpPr>
            <p:spPr bwMode="gray">
              <a:xfrm>
                <a:off x="836" y="879"/>
                <a:ext cx="758" cy="758"/>
              </a:xfrm>
              <a:prstGeom prst="ellipse">
                <a:avLst/>
              </a:prstGeom>
              <a:noFill/>
              <a:ln w="38100">
                <a:solidFill>
                  <a:srgbClr val="FC9A48"/>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9" name="Oval 22"/>
              <p:cNvSpPr>
                <a:spLocks noChangeArrowheads="1"/>
              </p:cNvSpPr>
              <p:nvPr/>
            </p:nvSpPr>
            <p:spPr bwMode="gray">
              <a:xfrm>
                <a:off x="878" y="915"/>
                <a:ext cx="690" cy="690"/>
              </a:xfrm>
              <a:prstGeom prst="ellipse">
                <a:avLst/>
              </a:prstGeom>
              <a:noFill/>
              <a:ln w="38100">
                <a:solidFill>
                  <a:srgbClr val="FC9A48"/>
                </a:solidFill>
                <a:round/>
              </a:ln>
            </p:spPr>
            <p:txBody>
              <a:bodyPr wrap="none" anchor="ctr"/>
              <a:lstStyle/>
              <a:p>
                <a:endParaRPr lang="zh-CN" altLang="zh-CN">
                  <a:latin typeface="Calibri" panose="020F0502020204030204" charset="0"/>
                  <a:cs typeface="Arial" panose="020B0604020202020204" pitchFamily="34" charset="0"/>
                </a:endParaRPr>
              </a:p>
            </p:txBody>
          </p:sp>
        </p:grpSp>
        <p:sp>
          <p:nvSpPr>
            <p:cNvPr id="6" name="Text Box 23"/>
            <p:cNvSpPr txBox="1">
              <a:spLocks noChangeArrowheads="1"/>
            </p:cNvSpPr>
            <p:nvPr/>
          </p:nvSpPr>
          <p:spPr bwMode="gray">
            <a:xfrm>
              <a:off x="5767676" y="4154859"/>
              <a:ext cx="1082674" cy="627572"/>
            </a:xfrm>
            <a:prstGeom prst="rect">
              <a:avLst/>
            </a:prstGeom>
            <a:noFill/>
            <a:ln w="9525" algn="ctr">
              <a:noFill/>
              <a:miter lim="800000"/>
            </a:ln>
          </p:spPr>
          <p:txBody>
            <a:bodyPr>
              <a:spAutoFit/>
            </a:bodyPr>
            <a:lstStyle/>
            <a:p>
              <a:pPr algn="ctr">
                <a:lnSpc>
                  <a:spcPct val="10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10" name="Picture 2"/>
          <p:cNvPicPr>
            <a:picLocks noChangeAspect="1" noChangeArrowheads="1"/>
          </p:cNvPicPr>
          <p:nvPr/>
        </p:nvPicPr>
        <p:blipFill>
          <a:blip r:embed="rId2"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050" y="1832459"/>
            <a:ext cx="10681518" cy="3241675"/>
          </a:xfrm>
          <a:prstGeom prst="rect">
            <a:avLst/>
          </a:prstGeom>
          <a:solidFill>
            <a:schemeClr val="accent6">
              <a:lumMod val="20000"/>
              <a:lumOff val="80000"/>
            </a:schemeClr>
          </a:solidFill>
        </p:spPr>
        <p:style>
          <a:lnRef idx="3">
            <a:schemeClr val="lt1"/>
          </a:lnRef>
          <a:fillRef idx="1">
            <a:schemeClr val="accent5"/>
          </a:fillRef>
          <a:effectRef idx="1">
            <a:schemeClr val="accent5"/>
          </a:effectRef>
          <a:fontRef idx="minor">
            <a:schemeClr val="lt1"/>
          </a:fontRef>
        </p:style>
        <p:txBody>
          <a:bodyPr wrap="square" lIns="144000" tIns="144000" rIns="144000" bIns="144000" rtlCol="0">
            <a:spAutoFit/>
          </a:bodyPr>
          <a:lstStyle/>
          <a:p>
            <a:pPr marL="457200" indent="-457200" algn="l">
              <a:lnSpc>
                <a:spcPct val="150000"/>
              </a:lnSpc>
              <a:buBlip>
                <a:blip r:embed="rId1"/>
              </a:buBlip>
            </a:pP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采用无序数组存储</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，插入一个整数时，在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时间内将该整数插入到数组最后。但获取中位数时，至少需要</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时间找到中位数。</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采用有序数组存储</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，插入一个整数时，可以使用二分查找在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时间内找到要插入的位置，在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时间里移动元素并将新整数插入到合适的位置。获取中位数时，在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时间找到中位数。</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407368" y="1156682"/>
            <a:ext cx="5045690" cy="435610"/>
          </a:xfrm>
          <a:prstGeom prst="rect">
            <a:avLst/>
          </a:prstGeom>
          <a:noFill/>
        </p:spPr>
        <p:txBody>
          <a:bodyPr wrap="squar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以下设计不是最佳方案：</a:t>
            </a:r>
            <a:endPar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iconfont-11699-2057533"/>
          <p:cNvSpPr/>
          <p:nvPr/>
        </p:nvSpPr>
        <p:spPr>
          <a:xfrm>
            <a:off x="10056440" y="4877371"/>
            <a:ext cx="1875012" cy="1974686"/>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772816"/>
            <a:ext cx="9472566" cy="1383665"/>
          </a:xfrm>
          <a:prstGeom prst="rect">
            <a:avLst/>
          </a:prstGeom>
          <a:noFill/>
        </p:spPr>
        <p:txBody>
          <a:bodyPr wrap="square" rtlCol="0">
            <a:spAutoFit/>
          </a:bodyPr>
          <a:lstStyle/>
          <a:p>
            <a:pPr marL="342900" indent="-342900" algn="l">
              <a:lnSpc>
                <a:spcPct val="1500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小根堆</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大根堆</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存储</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小根堆存储较大的一半整数</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大根堆存储较小的一半整数</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199456" y="3955825"/>
            <a:ext cx="10657184" cy="2687320"/>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lIns="144000" tIns="144000" bIns="144000" rtlCol="0">
            <a:spAutoFit/>
          </a:bodyPr>
          <a:lstStyle/>
          <a:p>
            <a:pPr marL="457200" indent="-457200" algn="l">
              <a:lnSpc>
                <a:spcPct val="150000"/>
              </a:lnSpc>
              <a:buBlip>
                <a:blip r:embed="rId2"/>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插入一个整数时，在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时间内将该整数插入到对应的堆当中，并适当移动根结点以保持两个堆元素个数相等或者或相差</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2"/>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获取中位数时，可以在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时间完成。这样两种操作的时间复杂度分别为</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695400" y="1241180"/>
            <a:ext cx="1928826" cy="435610"/>
          </a:xfrm>
          <a:prstGeom prst="rect">
            <a:avLst/>
          </a:prstGeom>
          <a:noFill/>
        </p:spPr>
        <p:txBody>
          <a:bodyPr wrap="square" rtlCol="0">
            <a:spAutoFit/>
          </a:bodyPr>
          <a:lstStyle/>
          <a:p>
            <a:pPr algn="l"/>
            <a:r>
              <a:rPr lang="zh-CN" altLang="zh-CN"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有效方法</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4"/>
          <p:cNvSpPr txBox="1"/>
          <p:nvPr/>
        </p:nvSpPr>
        <p:spPr>
          <a:xfrm>
            <a:off x="1055440" y="3382061"/>
            <a:ext cx="1928826" cy="386080"/>
          </a:xfrm>
          <a:prstGeom prst="rect">
            <a:avLst/>
          </a:prstGeom>
          <a:noFill/>
        </p:spPr>
        <p:txBody>
          <a:bodyPr wrap="square" rtlCol="0">
            <a:spAutoFit/>
          </a:bodyPr>
          <a:lstStyle/>
          <a:p>
            <a:pPr algn="l"/>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算法设计：</a:t>
            </a:r>
            <a:endPar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908" y="260648"/>
            <a:ext cx="8715436" cy="643763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216000" tIns="108000" bIns="36000" rtlCol="0">
            <a:spAutoFit/>
          </a:bodyPr>
          <a:lstStyle/>
          <a:p>
            <a:pPr algn="l">
              <a:lnSpc>
                <a:spcPts val="1200"/>
              </a:lnSpc>
            </a:pP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priority_queue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int,vector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&lt;int&gt;,greater&lt;int&gt; &gt; A;</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小根堆</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priority_queue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&lt;int&gt; B;</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大根堆</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void Insert(int x)</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插入整数</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x</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A.size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为空，直接插入</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A.push</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else if (x&gt;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A.top</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大于</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堆顶元素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插入到</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中</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A.push</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(x);</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A.size</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B.size</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中元素多于</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，将堆顶元素移动到</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中</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int e=</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A.top</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A.pop</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B.push</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不大于</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堆顶元素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插入到</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中</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B.push</a:t>
            </a: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(x);</a:t>
            </a:r>
            <a:endParaRPr lang="zh-CN"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B.size</a:t>
            </a: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A.size</a:t>
            </a: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B</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中元素多于</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，将堆顶元素移动到</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中</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  int e=</a:t>
            </a:r>
            <a:r>
              <a:rPr lang="en-US" altLang="zh-CN" sz="18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B.top</a:t>
            </a: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B.pop</a:t>
            </a: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A.push</a:t>
            </a: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5982194" y="5589240"/>
            <a:ext cx="3786214" cy="386080"/>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时间复杂度为</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07368" y="275743"/>
            <a:ext cx="5462596" cy="386080"/>
          </a:xfrm>
          <a:prstGeom prst="rect">
            <a:avLst/>
          </a:prstGeom>
          <a:noFill/>
          <a:ln w="28575" algn="ctr">
            <a:noFill/>
            <a:miter lim="800000"/>
          </a:ln>
          <a:effectLst/>
        </p:spPr>
        <p:txBody>
          <a:bodyPr wrap="square">
            <a:spAutoFit/>
          </a:bodyPr>
          <a:lstStyle/>
          <a:p>
            <a:pPr algn="l">
              <a:spcBef>
                <a:spcPct val="50000"/>
              </a:spcBef>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12.1】 </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以下定义了一个</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2135188" y="692696"/>
            <a:ext cx="7993062" cy="6134735"/>
          </a:xfrm>
          <a:prstGeom prst="rect">
            <a:avLst/>
          </a:prstGeom>
          <a:solidFill>
            <a:schemeClr val="accent6">
              <a:lumMod val="20000"/>
              <a:lumOff val="80000"/>
            </a:schemeClr>
          </a:solidFill>
          <a:ln>
            <a:solidFill>
              <a:srgbClr val="FF9E4D"/>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lIns="252000" tIns="144000" bIns="144000">
            <a:spAutoFit/>
          </a:bodyPr>
          <a:lstStyle/>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Sample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声明类</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Sample</a:t>
            </a:r>
            <a:endPar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private:</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x,y</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数据成员</a:t>
            </a:r>
            <a:endPar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x1,int y1);</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成员函数</a:t>
            </a:r>
            <a:endPar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zh-CN" alt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display();</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Sample::</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x1,int y1) { x=x1;y=y1;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Sample::display()</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"x=" &lt;&lt; x &lt;&lt; ",y=" &lt;&lt; y &lt;&lt;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094" y="1484785"/>
            <a:ext cx="8215370" cy="340614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216000" tIns="180000" bIns="180000" rtlCol="0">
            <a:spAutoFit/>
          </a:bodyPr>
          <a:lstStyle/>
          <a:p>
            <a:pPr algn="l"/>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int Middle()			//</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求中位数</a:t>
            </a:r>
            <a:endPar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A.size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B.size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A.top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B.top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endParaRPr lang="zh-CN" alt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271408" y="4556618"/>
            <a:ext cx="3786214" cy="386080"/>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时间复杂度为</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iconfont-11699-2057533"/>
          <p:cNvSpPr/>
          <p:nvPr/>
        </p:nvSpPr>
        <p:spPr>
          <a:xfrm>
            <a:off x="9046618" y="3717032"/>
            <a:ext cx="2880320" cy="2952328"/>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343472" y="1790484"/>
          <a:ext cx="8862118" cy="2214580"/>
        </p:xfrm>
        <a:graphic>
          <a:graphicData uri="http://schemas.openxmlformats.org/drawingml/2006/table">
            <a:tbl>
              <a:tblPr firstRow="1" bandRow="1">
                <a:tableStyleId>{5C22544A-7EE6-4342-B048-85BDC9FD1C3A}</a:tableStyleId>
              </a:tblPr>
              <a:tblGrid>
                <a:gridCol w="3336328"/>
                <a:gridCol w="2571751"/>
                <a:gridCol w="2954039"/>
              </a:tblGrid>
              <a:tr h="553645">
                <a:tc>
                  <a:txBody>
                    <a:bodyPr/>
                    <a:lstStyle/>
                    <a:p>
                      <a:pPr algn="ctr"/>
                      <a:r>
                        <a:rPr lang="zh-CN" altLang="en-US"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设计方案</a:t>
                      </a:r>
                      <a:endParaRPr lang="zh-CN" altLang="en-US"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c>
                  <a:txBody>
                    <a:bodyPr/>
                    <a:lstStyle/>
                    <a:p>
                      <a:pPr algn="ctr"/>
                      <a:r>
                        <a:rPr lang="zh-CN"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插入</a:t>
                      </a:r>
                      <a:r>
                        <a:rPr lang="zh-CN" altLang="en-US"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一个</a:t>
                      </a:r>
                      <a:r>
                        <a:rPr lang="zh-CN"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整数</a:t>
                      </a:r>
                      <a:endParaRPr lang="zh-CN" altLang="en-US"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c>
                  <a:txBody>
                    <a:bodyPr/>
                    <a:lstStyle/>
                    <a:p>
                      <a:pPr algn="ctr"/>
                      <a:r>
                        <a:rPr lang="zh-CN"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中位数</a:t>
                      </a:r>
                      <a:endParaRPr lang="zh-CN" altLang="zh-CN" sz="1800" b="1"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r>
              <a:tr h="553645">
                <a:tc>
                  <a:txBody>
                    <a:bodyPr/>
                    <a:lstStyle/>
                    <a:p>
                      <a:pPr algn="ctr"/>
                      <a:r>
                        <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采用无序数组存储</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c>
                  <a:txBody>
                    <a:bodyPr/>
                    <a:lstStyle/>
                    <a:p>
                      <a:pPr algn="ctr"/>
                      <a:r>
                        <a:rPr lang="en-US" altLang="zh-CN" b="1">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endParaRPr lang="en-US" altLang="zh-CN"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c>
                  <a:txBody>
                    <a:bodyPr/>
                    <a:lstStyle/>
                    <a:p>
                      <a:pPr algn="ctr"/>
                      <a:r>
                        <a:rPr lang="en-US" altLang="zh-CN" b="1">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b="1" i="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r>
              <a:tr h="553645">
                <a:tc>
                  <a:txBody>
                    <a:bodyPr/>
                    <a:lstStyle/>
                    <a:p>
                      <a:pPr algn="ctr"/>
                      <a:r>
                        <a:rPr lang="zh-CN" altLang="zh-CN" sz="1800" b="1">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采用有序数组存储</a:t>
                      </a:r>
                      <a:endParaRPr lang="zh-CN" altLang="zh-CN" sz="1800" b="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c>
                  <a:txBody>
                    <a:bodyPr/>
                    <a:lstStyle/>
                    <a:p>
                      <a:pPr algn="ctr"/>
                      <a:r>
                        <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c>
                  <a:txBody>
                    <a:bodyPr/>
                    <a:lstStyle/>
                    <a:p>
                      <a:pPr algn="ctr"/>
                      <a:r>
                        <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endPar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r>
              <a:tr h="553645">
                <a:tc>
                  <a:txBody>
                    <a:bodyPr/>
                    <a:lstStyle/>
                    <a:p>
                      <a:pPr algn="ctr"/>
                      <a:r>
                        <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小根堆和大根堆</a:t>
                      </a:r>
                      <a:endParaRPr lang="zh-CN" altLang="zh-CN" sz="1800"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c>
                  <a:txBody>
                    <a:bodyPr/>
                    <a:lstStyle/>
                    <a:p>
                      <a:pPr algn="ctr"/>
                      <a:r>
                        <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b="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b="1"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c>
                  <a:txBody>
                    <a:bodyPr/>
                    <a:lstStyle/>
                    <a:p>
                      <a:pPr algn="ctr"/>
                      <a:r>
                        <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endParaRPr lang="en-US" altLang="zh-CN" b="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txBody>
                  <a:tcPr anchor="ctr">
                    <a:solidFill>
                      <a:schemeClr val="accent6">
                        <a:lumMod val="20000"/>
                        <a:lumOff val="80000"/>
                      </a:schemeClr>
                    </a:solidFill>
                  </a:tcPr>
                </a:tc>
              </a:tr>
            </a:tbl>
          </a:graphicData>
        </a:graphic>
      </p:graphicFrame>
      <p:sp>
        <p:nvSpPr>
          <p:cNvPr id="3" name="TextBox 3"/>
          <p:cNvSpPr txBox="1"/>
          <p:nvPr/>
        </p:nvSpPr>
        <p:spPr>
          <a:xfrm>
            <a:off x="911424" y="1147543"/>
            <a:ext cx="1000132" cy="435610"/>
          </a:xfrm>
          <a:prstGeom prst="rect">
            <a:avLst/>
          </a:prstGeom>
          <a:noFill/>
        </p:spPr>
        <p:txBody>
          <a:bodyPr wrap="squar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比较</a:t>
            </a:r>
            <a:endPar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descr="乐高玩具&#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36160" y="3789040"/>
            <a:ext cx="4312084" cy="29051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07568" y="1241757"/>
            <a:ext cx="7776864" cy="4374486"/>
          </a:xfrm>
          <a:prstGeom prst="rect">
            <a:avLst/>
          </a:prstGeom>
        </p:spPr>
      </p:pic>
      <p:sp>
        <p:nvSpPr>
          <p:cNvPr id="3" name="文本框 2"/>
          <p:cNvSpPr txBox="1"/>
          <p:nvPr/>
        </p:nvSpPr>
        <p:spPr>
          <a:xfrm>
            <a:off x="1811524" y="5877273"/>
            <a:ext cx="8424936" cy="312420"/>
          </a:xfrm>
          <a:prstGeom prst="rect">
            <a:avLst/>
          </a:prstGeom>
          <a:noFill/>
        </p:spPr>
        <p:txBody>
          <a:bodyPr wrap="square" rtlCol="0">
            <a:spAutoFit/>
          </a:bodyPr>
          <a:lstStyle/>
          <a:p>
            <a:r>
              <a:rPr lang="zh-CN" altLang="en-US" sz="1800" dirty="0">
                <a:solidFill>
                  <a:schemeClr val="tx1"/>
                </a:solidFill>
                <a:latin typeface="微软雅黑" panose="020B0503020204020204" pitchFamily="34" charset="-122"/>
                <a:ea typeface="微软雅黑" panose="020B0503020204020204" pitchFamily="34" charset="-122"/>
              </a:rPr>
              <a:t>本课件版权归清华大学出版社所有，仅提供教师教学使用，其他用途一律视为侵权</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bomb.wav"/>
                                        </p:tgtEl>
                                      </p:cMediaNode>
                                    </p:audio>
                                  </p:sub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subTnLst>
                                    <p:audio>
                                      <p:cMediaNode>
                                        <p:cTn display="0" masterRel="sameClick">
                                          <p:stCondLst>
                                            <p:cond evt="begin" delay="0">
                                              <p:tn val="11"/>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3213899" y="2564930"/>
            <a:ext cx="3240087" cy="2808287"/>
          </a:xfrm>
          <a:prstGeom prst="rect">
            <a:avLst/>
          </a:prstGeom>
          <a:solidFill>
            <a:schemeClr val="accent6">
              <a:lumMod val="40000"/>
              <a:lumOff val="60000"/>
            </a:schemeClr>
          </a:solidFill>
          <a:ln>
            <a:solidFill>
              <a:srgbClr val="FF9E4D"/>
            </a:solidFill>
          </a:ln>
        </p:spPr>
        <p:style>
          <a:lnRef idx="1">
            <a:schemeClr val="dk1"/>
          </a:lnRef>
          <a:fillRef idx="2">
            <a:schemeClr val="dk1"/>
          </a:fillRef>
          <a:effectRef idx="1">
            <a:schemeClr val="dk1"/>
          </a:effectRef>
          <a:fontRef idx="minor">
            <a:schemeClr val="dk1"/>
          </a:fontRef>
        </p:style>
        <p:txBody>
          <a:bodyPr wrap="none" anchor="ctr"/>
          <a:lstStyle/>
          <a:p>
            <a:endParaRPr lang="zh-CN" altLang="en-US" sz="1800">
              <a:latin typeface="Consolas" panose="020B0609020204030204" pitchFamily="49" charset="0"/>
              <a:cs typeface="Consolas" panose="020B0609020204030204" pitchFamily="49" charset="0"/>
            </a:endParaRPr>
          </a:p>
        </p:txBody>
      </p:sp>
      <p:sp>
        <p:nvSpPr>
          <p:cNvPr id="3" name="Text Box 2"/>
          <p:cNvSpPr txBox="1">
            <a:spLocks noChangeArrowheads="1"/>
          </p:cNvSpPr>
          <p:nvPr/>
        </p:nvSpPr>
        <p:spPr bwMode="auto">
          <a:xfrm>
            <a:off x="839416" y="1068842"/>
            <a:ext cx="10801200" cy="808990"/>
          </a:xfrm>
          <a:prstGeom prst="rect">
            <a:avLst/>
          </a:prstGeom>
          <a:noFill/>
          <a:ln w="28575" algn="ctr">
            <a:noFill/>
            <a:miter lim="800000"/>
          </a:ln>
          <a:effectLst/>
        </p:spPr>
        <p:txBody>
          <a:bodyPr wrap="square">
            <a:spAutoFit/>
          </a:bodyPr>
          <a:lstStyle/>
          <a:p>
            <a:pPr algn="l">
              <a:lnSpc>
                <a:spcPts val="2800"/>
              </a:lnSpc>
              <a:spcBef>
                <a:spcPts val="0"/>
              </a:spcBef>
            </a:pPr>
            <a:r>
              <a:rPr lang="zh-CN" altLang="en-US" dirty="0">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从</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类定义看出，该类包含两个私有数据成员</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，它们都是</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型的，以及两个公有成员函数</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display()</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。该类的描述如下。</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Rectangle 3"/>
          <p:cNvSpPr>
            <a:spLocks noChangeArrowheads="1"/>
          </p:cNvSpPr>
          <p:nvPr/>
        </p:nvSpPr>
        <p:spPr bwMode="auto">
          <a:xfrm>
            <a:off x="2566199" y="3285655"/>
            <a:ext cx="1368425" cy="503237"/>
          </a:xfrm>
          <a:prstGeom prst="rect">
            <a:avLst/>
          </a:prstGeom>
        </p:spPr>
        <p:style>
          <a:lnRef idx="1">
            <a:schemeClr val="dk1"/>
          </a:lnRef>
          <a:fillRef idx="2">
            <a:schemeClr val="dk1"/>
          </a:fillRef>
          <a:effectRef idx="1">
            <a:schemeClr val="dk1"/>
          </a:effectRef>
          <a:fontRef idx="minor">
            <a:schemeClr val="dk1"/>
          </a:fontRef>
        </p:style>
        <p:txBody>
          <a:bodyPr wrap="none" anchor="ct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Rectangle 4"/>
          <p:cNvSpPr>
            <a:spLocks noChangeArrowheads="1"/>
          </p:cNvSpPr>
          <p:nvPr/>
        </p:nvSpPr>
        <p:spPr bwMode="auto">
          <a:xfrm>
            <a:off x="2566199" y="4293716"/>
            <a:ext cx="1368425" cy="503238"/>
          </a:xfrm>
          <a:prstGeom prst="rect">
            <a:avLst/>
          </a:prstGeom>
        </p:spPr>
        <p:style>
          <a:lnRef idx="1">
            <a:schemeClr val="dk1"/>
          </a:lnRef>
          <a:fillRef idx="2">
            <a:schemeClr val="dk1"/>
          </a:fillRef>
          <a:effectRef idx="1">
            <a:schemeClr val="dk1"/>
          </a:effectRef>
          <a:fontRef idx="minor">
            <a:schemeClr val="dk1"/>
          </a:fontRef>
        </p:style>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display</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 Box 5"/>
          <p:cNvSpPr txBox="1">
            <a:spLocks noChangeArrowheads="1"/>
          </p:cNvSpPr>
          <p:nvPr/>
        </p:nvSpPr>
        <p:spPr bwMode="auto">
          <a:xfrm>
            <a:off x="4079085" y="2709391"/>
            <a:ext cx="1512888" cy="337185"/>
          </a:xfrm>
          <a:prstGeom prst="rect">
            <a:avLst/>
          </a:prstGeom>
          <a:noFill/>
          <a:ln w="28575" algn="ctr">
            <a:noFill/>
            <a:miter lim="800000"/>
          </a:ln>
          <a:effectLst/>
        </p:spPr>
        <p:txBody>
          <a:bodyPr>
            <a:spAutoFit/>
          </a:bodyPr>
          <a:lstStyle/>
          <a:p>
            <a:pPr>
              <a:spcBef>
                <a:spcPct val="50000"/>
              </a:spcBef>
            </a:pP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Sample</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 Box 6"/>
          <p:cNvSpPr txBox="1">
            <a:spLocks noChangeArrowheads="1"/>
          </p:cNvSpPr>
          <p:nvPr/>
        </p:nvSpPr>
        <p:spPr bwMode="auto">
          <a:xfrm>
            <a:off x="5087148" y="3644430"/>
            <a:ext cx="792162" cy="90868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spcBef>
                <a:spcPts val="6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spcBef>
                <a:spcPts val="6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spcBef>
                <a:spcPts val="6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Line 8"/>
          <p:cNvSpPr>
            <a:spLocks noChangeShapeType="1"/>
          </p:cNvSpPr>
          <p:nvPr/>
        </p:nvSpPr>
        <p:spPr bwMode="auto">
          <a:xfrm flipH="1">
            <a:off x="5879310" y="4077816"/>
            <a:ext cx="1079500" cy="0"/>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wrap="none" anchor="ctr"/>
          <a:lstStyle/>
          <a:p>
            <a:endParaRPr lang="zh-CN" altLang="en-US"/>
          </a:p>
        </p:txBody>
      </p:sp>
      <p:sp>
        <p:nvSpPr>
          <p:cNvPr id="9" name="Text Box 9"/>
          <p:cNvSpPr txBox="1">
            <a:spLocks noChangeArrowheads="1"/>
          </p:cNvSpPr>
          <p:nvPr/>
        </p:nvSpPr>
        <p:spPr bwMode="auto">
          <a:xfrm>
            <a:off x="6800075" y="3861916"/>
            <a:ext cx="1800225" cy="312420"/>
          </a:xfrm>
          <a:prstGeom prst="rect">
            <a:avLst/>
          </a:prstGeom>
          <a:noFill/>
          <a:ln w="28575" algn="ctr">
            <a:noFill/>
            <a:miter lim="800000"/>
          </a:ln>
          <a:effectLst/>
        </p:spPr>
        <p:txBody>
          <a:bodyPr>
            <a:spAutoFit/>
          </a:bodyPr>
          <a:lstStyle/>
          <a:p>
            <a:pPr>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rPr>
              <a:t>内部数据成员</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10" name="AutoShape 10"/>
          <p:cNvSpPr/>
          <p:nvPr/>
        </p:nvSpPr>
        <p:spPr bwMode="auto">
          <a:xfrm>
            <a:off x="2278861" y="3501554"/>
            <a:ext cx="142875" cy="1079500"/>
          </a:xfrm>
          <a:prstGeom prst="leftBrace">
            <a:avLst>
              <a:gd name="adj1" fmla="val 62963"/>
              <a:gd name="adj2" fmla="val 50000"/>
            </a:avLst>
          </a:prstGeom>
        </p:spPr>
        <p:style>
          <a:lnRef idx="2">
            <a:schemeClr val="accent4"/>
          </a:lnRef>
          <a:fillRef idx="0">
            <a:schemeClr val="accent4"/>
          </a:fillRef>
          <a:effectRef idx="1">
            <a:schemeClr val="accent4"/>
          </a:effectRef>
          <a:fontRef idx="minor">
            <a:schemeClr val="tx1"/>
          </a:fontRef>
        </p:style>
        <p:txBody>
          <a:bodyPr wrap="none" anchor="ctr"/>
          <a:lstStyle/>
          <a:p>
            <a:endParaRPr lang="zh-CN" altLang="en-US"/>
          </a:p>
        </p:txBody>
      </p:sp>
      <p:sp>
        <p:nvSpPr>
          <p:cNvPr id="11" name="Text Box 11"/>
          <p:cNvSpPr txBox="1">
            <a:spLocks noChangeArrowheads="1"/>
          </p:cNvSpPr>
          <p:nvPr/>
        </p:nvSpPr>
        <p:spPr bwMode="auto">
          <a:xfrm>
            <a:off x="1705774" y="3212630"/>
            <a:ext cx="428625" cy="1800225"/>
          </a:xfrm>
          <a:prstGeom prst="rect">
            <a:avLst/>
          </a:prstGeom>
          <a:noFill/>
          <a:ln w="28575" algn="ctr">
            <a:noFill/>
            <a:miter lim="800000"/>
          </a:ln>
          <a:effectLst/>
        </p:spPr>
        <p:txBody>
          <a:bodyPr vert="eaVert">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外部成员函数</a:t>
            </a: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17297" y="2878668"/>
            <a:ext cx="4148609" cy="41486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bldLvl="0" animBg="1"/>
      <p:bldP spid="7" grpId="0" bldLvl="0" animBg="1"/>
      <p:bldP spid="8" grpId="0" animBg="1"/>
      <p:bldP spid="9" grpId="0" bldLvl="0" animBg="1"/>
      <p:bldP spid="10" grpId="0" animBg="1"/>
      <p:bldP spid="1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07368" y="232890"/>
            <a:ext cx="3600450" cy="386080"/>
          </a:xfrm>
          <a:prstGeom prst="rect">
            <a:avLst/>
          </a:prstGeom>
          <a:noFill/>
          <a:ln w="28575" algn="ctr">
            <a:noFill/>
            <a:miter lim="800000"/>
          </a:ln>
          <a:effectLst/>
        </p:spPr>
        <p:txBody>
          <a:bodyPr>
            <a:spAutoFit/>
          </a:bodyPr>
          <a:lstStyle/>
          <a:p>
            <a:pPr algn="l">
              <a:spcBef>
                <a:spcPct val="50000"/>
              </a:spcBef>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．类的成员函数</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983432" y="753766"/>
            <a:ext cx="10945215" cy="16814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lgn="l">
              <a:lnSpc>
                <a:spcPts val="2800"/>
              </a:lnSpc>
              <a:buBlip>
                <a:blip r:embed="rId1"/>
              </a:buBlip>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类的成员函数对类的数据成员进行操作，成员函数的定义体可以在类的声明体中，也可以在类的声明体外。</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buBlip>
                <a:blip r:embed="rId1"/>
              </a:buBlip>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在类声明体中定义的函数都是</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内联函数</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。在类声明体外实现的函数可以通过在函数首部加上</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inline</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来表示该函数是内联的。</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9"/>
          <p:cNvGrpSpPr/>
          <p:nvPr/>
        </p:nvGrpSpPr>
        <p:grpSpPr>
          <a:xfrm>
            <a:off x="1666844" y="1860594"/>
            <a:ext cx="4143404" cy="4511963"/>
            <a:chOff x="142844" y="2285992"/>
            <a:chExt cx="4143404" cy="4511963"/>
          </a:xfrm>
          <a:solidFill>
            <a:schemeClr val="accent6">
              <a:lumMod val="20000"/>
              <a:lumOff val="80000"/>
            </a:schemeClr>
          </a:solidFill>
        </p:grpSpPr>
        <p:sp>
          <p:nvSpPr>
            <p:cNvPr id="5" name="TextBox 4"/>
            <p:cNvSpPr txBox="1"/>
            <p:nvPr/>
          </p:nvSpPr>
          <p:spPr>
            <a:xfrm>
              <a:off x="142844" y="3091460"/>
              <a:ext cx="4143404" cy="3706495"/>
            </a:xfrm>
            <a:prstGeom prst="rect">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44000" tIns="180000" bIns="180000" rtlCol="0">
              <a:spAutoFit/>
            </a:bodyPr>
            <a:lstStyle/>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Myclass</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x;	</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数据成员</a:t>
              </a:r>
              <a:endParaRPr lang="zh-CN" altLang="en-US" sz="16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x1)</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成员函数</a:t>
              </a:r>
              <a:endPar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x=x1;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display()</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"x=" &lt;&lt; x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 name="直接箭头连接符 5"/>
            <p:cNvCxnSpPr/>
            <p:nvPr/>
          </p:nvCxnSpPr>
          <p:spPr bwMode="auto">
            <a:xfrm rot="5400000">
              <a:off x="2643174" y="2500306"/>
              <a:ext cx="785818" cy="357190"/>
            </a:xfrm>
            <a:prstGeom prst="straightConnector1">
              <a:avLst/>
            </a:prstGeom>
            <a:grpFill/>
            <a:ln w="28575" cap="flat" cmpd="sng" algn="ctr">
              <a:solidFill>
                <a:srgbClr val="00B050"/>
              </a:solidFill>
              <a:prstDash val="solid"/>
              <a:round/>
              <a:headEnd type="none" w="med" len="med"/>
              <a:tailEnd type="arrow"/>
            </a:ln>
            <a:effectLst/>
          </p:spPr>
        </p:cxnSp>
      </p:grpSp>
      <p:grpSp>
        <p:nvGrpSpPr>
          <p:cNvPr id="7" name="组合 10"/>
          <p:cNvGrpSpPr/>
          <p:nvPr/>
        </p:nvGrpSpPr>
        <p:grpSpPr>
          <a:xfrm>
            <a:off x="6060472" y="2235288"/>
            <a:ext cx="4572032" cy="4210662"/>
            <a:chOff x="4429124" y="2571744"/>
            <a:chExt cx="4572032" cy="4243622"/>
          </a:xfrm>
        </p:grpSpPr>
        <p:sp>
          <p:nvSpPr>
            <p:cNvPr id="8" name="TextBox 3"/>
            <p:cNvSpPr txBox="1"/>
            <p:nvPr/>
          </p:nvSpPr>
          <p:spPr>
            <a:xfrm>
              <a:off x="4429124" y="2907065"/>
              <a:ext cx="4572032" cy="3908301"/>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Myclass</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x;</a:t>
              </a: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数据成员</a:t>
              </a:r>
              <a:endPar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x1);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成员函数</a:t>
              </a:r>
              <a:endPar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display();</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inline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Myclass</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x1)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x=x1;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inline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Myclass</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::display()</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"x=" &lt;&lt; x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9" name="直接箭头连接符 8"/>
            <p:cNvCxnSpPr/>
            <p:nvPr/>
          </p:nvCxnSpPr>
          <p:spPr bwMode="auto">
            <a:xfrm rot="16200000" flipH="1">
              <a:off x="5286380" y="2643182"/>
              <a:ext cx="357190" cy="214314"/>
            </a:xfrm>
            <a:prstGeom prst="straightConnector1">
              <a:avLst/>
            </a:prstGeom>
            <a:solidFill>
              <a:schemeClr val="accent1"/>
            </a:solidFill>
            <a:ln w="28575" cap="flat" cmpd="sng" algn="ctr">
              <a:solidFill>
                <a:srgbClr val="00B050"/>
              </a:solidFill>
              <a:prstDash val="solid"/>
              <a:round/>
              <a:headEnd type="none" w="med" len="med"/>
              <a:tailEnd type="arrow"/>
            </a:ln>
            <a:effectLst/>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952596" y="1079960"/>
            <a:ext cx="8072494" cy="57467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ts val="2800"/>
              </a:lnSpc>
              <a:buBlip>
                <a:blip r:embed="rId1"/>
              </a:buBlip>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其他方式则不是内联函数。</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2238348" y="1971613"/>
            <a:ext cx="4929222" cy="415544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Myclass</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声明类</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Myclass</a:t>
            </a:r>
            <a:endPar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x;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数据成员</a:t>
            </a:r>
            <a:endPar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x1);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成员函数</a:t>
            </a:r>
            <a:endPar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display();</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Myclass</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x1) { x=x1;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Myclass</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::display()</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"x=" &lt;&lt; x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4"/>
          <p:cNvSpPr txBox="1"/>
          <p:nvPr/>
        </p:nvSpPr>
        <p:spPr>
          <a:xfrm>
            <a:off x="7596198" y="3971876"/>
            <a:ext cx="2357454" cy="337185"/>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不是内联函数</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 name="直接箭头连接符 4"/>
          <p:cNvCxnSpPr>
            <a:stCxn id="4" idx="1"/>
          </p:cNvCxnSpPr>
          <p:nvPr/>
        </p:nvCxnSpPr>
        <p:spPr bwMode="auto">
          <a:xfrm flipH="1" flipV="1">
            <a:off x="6881818" y="3899804"/>
            <a:ext cx="714380" cy="240715"/>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cxnSp>
        <p:nvCxnSpPr>
          <p:cNvPr id="6" name="直接箭头连接符 5"/>
          <p:cNvCxnSpPr>
            <a:stCxn id="4" idx="1"/>
          </p:cNvCxnSpPr>
          <p:nvPr/>
        </p:nvCxnSpPr>
        <p:spPr bwMode="auto">
          <a:xfrm flipH="1">
            <a:off x="5024430" y="4140519"/>
            <a:ext cx="2571768" cy="45037"/>
          </a:xfrm>
          <a:prstGeom prst="straightConnector1">
            <a:avLst/>
          </a:prstGeom>
          <a:solidFill>
            <a:schemeClr val="accent1"/>
          </a:solidFill>
          <a:ln w="28575" cap="flat" cmpd="sng" algn="ctr">
            <a:solidFill>
              <a:srgbClr val="C00000"/>
            </a:solidFill>
            <a:prstDash val="solid"/>
            <a:round/>
            <a:headEnd type="none" w="med" len="med"/>
            <a:tailEnd type="arrow"/>
          </a:ln>
          <a:effectLst/>
        </p:spPr>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4958" y="3441125"/>
            <a:ext cx="3429000" cy="3429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055440" y="936288"/>
            <a:ext cx="10009112" cy="144653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ts val="2800"/>
              </a:lnSpc>
              <a:buBlip>
                <a:blip r:embed="rId1"/>
              </a:buBlip>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在类的声明体内定义成员函数的优点是使整个类集中于程序代码的同一位置上，不利的方面是增加了类声明的规模和复杂性。</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buBlip>
                <a:blip r:embed="rId1"/>
              </a:buBlip>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内联的函数代码并不被相同类的对象所共享，因而增大了程序的内存开销。</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4"/>
          <p:cNvSpPr txBox="1"/>
          <p:nvPr/>
        </p:nvSpPr>
        <p:spPr>
          <a:xfrm>
            <a:off x="3896812" y="2420888"/>
            <a:ext cx="4143404" cy="429895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44000" tIns="180000" bIns="180000" rtlCol="0">
            <a:spAutoFit/>
          </a:bodyPr>
          <a:lstStyle/>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Myclass</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x;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数据成员</a:t>
            </a:r>
            <a:endPar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x1)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成员函数</a:t>
            </a:r>
            <a:endPar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x=x1;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display()</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"x=" &lt;&lt; x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055440" y="1125463"/>
            <a:ext cx="3384550" cy="435610"/>
          </a:xfrm>
          <a:prstGeom prst="rect">
            <a:avLst/>
          </a:prstGeom>
          <a:noFill/>
          <a:ln w="28575" algn="ctr">
            <a:noFill/>
            <a:miter lim="800000"/>
          </a:ln>
          <a:effectLst/>
        </p:spPr>
        <p:txBody>
          <a:bodyPr>
            <a:spAutoFit/>
          </a:bodyPr>
          <a:lstStyle/>
          <a:p>
            <a:pPr algn="l">
              <a:spcBef>
                <a:spcPct val="50000"/>
              </a:spcBef>
            </a:pP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．访问权限</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2279576" y="2204864"/>
            <a:ext cx="3459160" cy="386080"/>
          </a:xfrm>
          <a:prstGeom prst="rect">
            <a:avLst/>
          </a:prstGeom>
          <a:noFill/>
          <a:ln w="28575" algn="ctr">
            <a:noFill/>
            <a:miter lim="800000"/>
          </a:ln>
          <a:effectLst/>
        </p:spPr>
        <p:txBody>
          <a:bodyPr wrap="square">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类成员有三类访问权限： </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1055440" y="3125909"/>
            <a:ext cx="10153128" cy="309880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457200" indent="-457200" algn="l">
              <a:lnSpc>
                <a:spcPts val="2800"/>
              </a:lnSpc>
              <a:buBlip>
                <a:blip r:embed="rId1"/>
              </a:buBlip>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公有的（</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public</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）成员</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：可以被程序中的任何代码访问。</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buBlip>
                <a:blip r:embed="rId1"/>
              </a:buBlip>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私有的成员（</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private</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：只能被类本身的成员函数及友元类的成员函数访问，其他类的成员函数，包括其派生类的成员函数都不能访问它们。</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buBlip>
                <a:blip r:embed="rId1"/>
              </a:buBlip>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保护的成员（</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protected</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：与私有成员类似，只是除了类本身的成员函数和说明为友元类的成员函数可以访问保护成员外，该类的派生类的成员也可以访问。</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35360" y="975733"/>
            <a:ext cx="4537075" cy="435610"/>
          </a:xfrm>
          <a:prstGeom prst="rect">
            <a:avLst/>
          </a:prstGeom>
          <a:noFill/>
          <a:ln w="28575" algn="ctr">
            <a:noFill/>
            <a:miter lim="800000"/>
          </a:ln>
          <a:effectLst/>
        </p:spPr>
        <p:txBody>
          <a:bodyPr>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例如定义一个类</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Sample1</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1843258" y="1459059"/>
            <a:ext cx="8285190" cy="513461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44000" bIns="144000">
            <a:spAutoFit/>
          </a:bodyPr>
          <a:lstStyle/>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Sample1</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private:</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protected:</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j;</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k;</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return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类的成员函数可以访问类的私有成员</a:t>
            </a:r>
            <a:endPar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getj</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return j; }  </a:t>
            </a:r>
            <a:r>
              <a:rPr lang="en-US" altLang="zh-CN"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类的成员函数可以访问类的保护成员</a:t>
            </a:r>
            <a:endPar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return k; }  </a:t>
            </a:r>
            <a:r>
              <a:rPr lang="en-US" altLang="zh-CN"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类的成员函数可以访问类的公有成员</a:t>
            </a:r>
            <a:endPar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66910" y="4437112"/>
            <a:ext cx="8280400" cy="2338070"/>
          </a:xfrm>
          <a:prstGeom prst="rect">
            <a:avLst/>
          </a:prstGeom>
          <a:noFill/>
          <a:ln w="28575" algn="ctr">
            <a:noFill/>
            <a:miter lim="800000"/>
          </a:ln>
          <a:effectLst/>
        </p:spPr>
        <p:txBody>
          <a:bodyPr>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定义该类的一个对象</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Sample1 a; </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其成员访问的合法性如下：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a.i</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非法，</a:t>
            </a:r>
            <a:r>
              <a:rPr lang="en-US" altLang="zh-CN" sz="2000" dirty="0" err="1">
                <a:solidFill>
                  <a:srgbClr val="FF9E4D"/>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Sample1</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的私有成员</a:t>
            </a:r>
            <a:endPar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a.j</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非法，</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Sample1</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的保护成员</a:t>
            </a:r>
            <a:endPar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a.k</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2"/>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合法，</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Sample1</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的公有成员</a:t>
            </a:r>
            <a:endPar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2059282" y="159180"/>
            <a:ext cx="8285190" cy="411861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44000" bIns="144000">
            <a:spAutoFit/>
          </a:bodyPr>
          <a:lstStyle/>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Sample1</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private:</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protected:</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j;</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k;</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return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类的成员函数可以访问类的私有成员</a:t>
            </a:r>
            <a:endPar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getj</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return j; }  </a:t>
            </a:r>
            <a:r>
              <a:rPr lang="en-US" altLang="zh-CN"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类的成员函数可以访问类的保护成员</a:t>
            </a:r>
            <a:endPar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return k; }  </a:t>
            </a:r>
            <a:r>
              <a:rPr lang="en-US" altLang="zh-CN"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类的成员函数可以访问类的公有成员</a:t>
            </a:r>
            <a:endParaRPr lang="zh-CN" altLang="en-US" sz="18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9"/>
          <p:cNvSpPr/>
          <p:nvPr/>
        </p:nvSpPr>
        <p:spPr bwMode="auto">
          <a:xfrm>
            <a:off x="3095604" y="1571612"/>
            <a:ext cx="6286544" cy="3929090"/>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1">
            <a:schemeClr val="accent4"/>
          </a:lnRef>
          <a:fillRef idx="2">
            <a:schemeClr val="accent4"/>
          </a:fillRef>
          <a:effectRef idx="1">
            <a:schemeClr val="accent4"/>
          </a:effectRef>
          <a:fontRef idx="minor">
            <a:schemeClr val="dk1"/>
          </a:fontRef>
        </p:style>
        <p:txBody>
          <a:bodyPr lIns="0" tIns="108000" rIns="0" bIns="0" rtlCol="0" anchor="ctr"/>
          <a:lstStyle/>
          <a:p>
            <a:pPr algn="ctr">
              <a:lnSpc>
                <a:spcPct val="72000"/>
              </a:lnSpc>
            </a:pPr>
            <a:endParaRPr lang="zh-CN" altLang="en-US" sz="180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sp>
        <p:nvSpPr>
          <p:cNvPr id="3" name="Text Box 7" descr="信纸"/>
          <p:cNvSpPr txBox="1">
            <a:spLocks noChangeArrowheads="1"/>
          </p:cNvSpPr>
          <p:nvPr/>
        </p:nvSpPr>
        <p:spPr bwMode="auto">
          <a:xfrm>
            <a:off x="3881422" y="1924868"/>
            <a:ext cx="4896000" cy="504000"/>
          </a:xfrm>
          <a:prstGeom prst="rect">
            <a:avLst/>
          </a:prstGeom>
          <a:solidFill>
            <a:srgbClr val="FC9A48"/>
          </a:solidFill>
          <a:ln w="9525">
            <a:noFill/>
            <a:miter lim="800000"/>
          </a:ln>
          <a:effectLst>
            <a:prstShdw prst="shdw17" dist="17961" dir="2700000">
              <a:srgbClr val="FFFFCC">
                <a:gamma/>
                <a:shade val="60000"/>
                <a:invGamma/>
              </a:srgbClr>
            </a:prstShdw>
          </a:effectLst>
        </p:spPr>
        <p:txBody>
          <a:bodyPr wrap="square">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ct val="50000"/>
              </a:spcBef>
            </a:pPr>
            <a:r>
              <a:rPr lang="en-US" altLang="zh-CN"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12.1 </a:t>
            </a:r>
            <a:r>
              <a:rPr lang="zh-CN" altLang="en-US"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面向对象的概念</a:t>
            </a:r>
            <a:endParaRPr lang="zh-CN" altLang="en-US"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14" descr="信纸"/>
          <p:cNvSpPr txBox="1">
            <a:spLocks noChangeArrowheads="1"/>
          </p:cNvSpPr>
          <p:nvPr/>
        </p:nvSpPr>
        <p:spPr bwMode="auto">
          <a:xfrm>
            <a:off x="3881422" y="2778190"/>
            <a:ext cx="4896000" cy="504000"/>
          </a:xfrm>
          <a:prstGeom prst="rect">
            <a:avLst/>
          </a:prstGeom>
          <a:solidFill>
            <a:srgbClr val="FC9A48"/>
          </a:solidFill>
          <a:ln w="9525">
            <a:noFill/>
            <a:miter lim="800000"/>
          </a:ln>
          <a:effectLst>
            <a:prstShdw prst="shdw17" dist="17961" dir="2700000">
              <a:srgbClr val="FFFFCC">
                <a:gamma/>
                <a:shade val="60000"/>
                <a:invGamma/>
              </a:srgbClr>
            </a:prstShdw>
          </a:effectLst>
        </p:spPr>
        <p:txBody>
          <a:bodyPr wrap="square">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ct val="50000"/>
              </a:spcBef>
            </a:pPr>
            <a:r>
              <a:rPr lang="en-US" altLang="zh-CN"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12.2 </a:t>
            </a:r>
            <a:r>
              <a:rPr lang="zh-CN" altLang="en-US"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用</a:t>
            </a:r>
            <a:r>
              <a:rPr lang="en-US" altLang="zh-CN"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C++</a:t>
            </a:r>
            <a:r>
              <a:rPr lang="zh-CN" altLang="en-US"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描述面向对象的程序</a:t>
            </a:r>
            <a:endParaRPr lang="zh-CN" altLang="en-US"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14" descr="信纸"/>
          <p:cNvSpPr txBox="1">
            <a:spLocks noChangeArrowheads="1"/>
          </p:cNvSpPr>
          <p:nvPr/>
        </p:nvSpPr>
        <p:spPr bwMode="auto">
          <a:xfrm>
            <a:off x="3881422" y="3567942"/>
            <a:ext cx="4896000" cy="504000"/>
          </a:xfrm>
          <a:prstGeom prst="rect">
            <a:avLst/>
          </a:prstGeom>
          <a:solidFill>
            <a:srgbClr val="FC9A48"/>
          </a:solidFill>
          <a:ln w="9525">
            <a:noFill/>
            <a:miter lim="800000"/>
          </a:ln>
          <a:effectLst>
            <a:prstShdw prst="shdw17" dist="17961" dir="2700000">
              <a:srgbClr val="FFFFCC">
                <a:gamma/>
                <a:shade val="60000"/>
                <a:invGamma/>
              </a:srgbClr>
            </a:prstShdw>
          </a:effectLst>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ct val="50000"/>
              </a:spcBef>
            </a:pPr>
            <a:r>
              <a:rPr lang="en-US" altLang="zh-CN"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12.3  </a:t>
            </a:r>
            <a:r>
              <a:rPr lang="zh-CN" altLang="en-US"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用</a:t>
            </a:r>
            <a:r>
              <a:rPr lang="en-US" altLang="zh-CN"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C++</a:t>
            </a:r>
            <a:r>
              <a:rPr lang="zh-CN" altLang="en-US"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描述数据结构算法</a:t>
            </a:r>
            <a:endParaRPr lang="zh-CN" altLang="en-US"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 Box 14" descr="信纸"/>
          <p:cNvSpPr txBox="1">
            <a:spLocks noChangeArrowheads="1"/>
          </p:cNvSpPr>
          <p:nvPr/>
        </p:nvSpPr>
        <p:spPr bwMode="auto">
          <a:xfrm>
            <a:off x="3881422" y="4425199"/>
            <a:ext cx="4896000" cy="460375"/>
          </a:xfrm>
          <a:prstGeom prst="rect">
            <a:avLst/>
          </a:prstGeom>
          <a:solidFill>
            <a:srgbClr val="FC9A48"/>
          </a:solidFill>
          <a:ln w="9525">
            <a:noFill/>
            <a:miter lim="800000"/>
          </a:ln>
          <a:effectLst>
            <a:prstShdw prst="shdw17" dist="17961" dir="2700000">
              <a:srgbClr val="FFFFCC">
                <a:gamma/>
                <a:shade val="60000"/>
                <a:invGamma/>
              </a:srgbClr>
            </a:prstShdw>
          </a:effectLst>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12.4 </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使用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设计数据结构算法</a:t>
            </a:r>
            <a:endParaRPr lang="zh-CN" altLang="en-US"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 name="组合 6"/>
          <p:cNvGrpSpPr/>
          <p:nvPr/>
        </p:nvGrpSpPr>
        <p:grpSpPr>
          <a:xfrm>
            <a:off x="2309787" y="2582960"/>
            <a:ext cx="1482451" cy="1346106"/>
            <a:chOff x="552422" y="500043"/>
            <a:chExt cx="1482451" cy="1346106"/>
          </a:xfrm>
        </p:grpSpPr>
        <p:grpSp>
          <p:nvGrpSpPr>
            <p:cNvPr id="8" name="组合 79"/>
            <p:cNvGrpSpPr/>
            <p:nvPr/>
          </p:nvGrpSpPr>
          <p:grpSpPr bwMode="auto">
            <a:xfrm>
              <a:off x="639103" y="500043"/>
              <a:ext cx="1289687" cy="1346106"/>
              <a:chOff x="6372294" y="2488774"/>
              <a:chExt cx="2520450" cy="2513016"/>
            </a:xfrm>
          </p:grpSpPr>
          <p:sp>
            <p:nvSpPr>
              <p:cNvPr id="11" name="任意多边形 82"/>
              <p:cNvSpPr/>
              <p:nvPr/>
            </p:nvSpPr>
            <p:spPr>
              <a:xfrm rot="3738964">
                <a:off x="6379728"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12" name="任意多边形 83"/>
              <p:cNvSpPr/>
              <p:nvPr/>
            </p:nvSpPr>
            <p:spPr>
              <a:xfrm rot="16377237">
                <a:off x="6372293" y="2510364"/>
                <a:ext cx="2476802"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FC9A48"/>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a:solidFill>
                    <a:srgbClr val="FFFFFF"/>
                  </a:solidFill>
                </a:endParaRPr>
              </a:p>
            </p:txBody>
          </p:sp>
        </p:grpSp>
        <p:sp>
          <p:nvSpPr>
            <p:cNvPr id="9" name="文本框 20"/>
            <p:cNvSpPr txBox="1">
              <a:spLocks noChangeArrowheads="1"/>
            </p:cNvSpPr>
            <p:nvPr/>
          </p:nvSpPr>
          <p:spPr bwMode="auto">
            <a:xfrm>
              <a:off x="552422" y="1161620"/>
              <a:ext cx="1482451"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en-US" altLang="zh-CN" sz="1600" dirty="0">
                  <a:solidFill>
                    <a:schemeClr val="bg1"/>
                  </a:solidFill>
                </a:rPr>
                <a:t>CONTENTS</a:t>
              </a:r>
              <a:endParaRPr lang="en-US" altLang="zh-CN" sz="1600" dirty="0">
                <a:solidFill>
                  <a:schemeClr val="bg1"/>
                </a:solidFill>
              </a:endParaRPr>
            </a:p>
          </p:txBody>
        </p:sp>
        <p:sp>
          <p:nvSpPr>
            <p:cNvPr id="10" name="文本框 20"/>
            <p:cNvSpPr txBox="1">
              <a:spLocks noChangeArrowheads="1"/>
            </p:cNvSpPr>
            <p:nvPr/>
          </p:nvSpPr>
          <p:spPr bwMode="auto">
            <a:xfrm>
              <a:off x="913620" y="785794"/>
              <a:ext cx="72942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
                  <a:rot lat="0" lon="0" rev="10800000"/>
                </a:lightRig>
              </a:scene3d>
              <a:sp3d>
                <a:bevelT w="27940" h="12700"/>
                <a:contourClr>
                  <a:srgbClr val="DDDDDD"/>
                </a:contourClr>
              </a:sp3d>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zh-CN" altLang="en-US" sz="1800" spc="150" dirty="0">
                  <a:ln w="11430"/>
                  <a:solidFill>
                    <a:schemeClr val="bg1"/>
                  </a:solidFill>
                  <a:effectLst>
                    <a:outerShdw blurRad="25400" algn="tl" rotWithShape="0">
                      <a:srgbClr val="000000">
                        <a:alpha val="43000"/>
                      </a:srgbClr>
                    </a:outerShdw>
                  </a:effectLst>
                </a:rPr>
                <a:t>提纲</a:t>
              </a:r>
              <a:endParaRPr lang="zh-CN" altLang="en-US" sz="1800" spc="150" dirty="0">
                <a:ln w="11430"/>
                <a:solidFill>
                  <a:schemeClr val="bg1"/>
                </a:solidFill>
                <a:effectLst>
                  <a:outerShdw blurRad="25400" algn="tl" rotWithShape="0">
                    <a:srgbClr val="000000">
                      <a:alpha val="43000"/>
                    </a:srgbClr>
                  </a:outerShdw>
                </a:effectLst>
              </a:endParaRPr>
            </a:p>
          </p:txBody>
        </p:sp>
      </p:grpSp>
      <p:sp>
        <p:nvSpPr>
          <p:cNvPr id="13" name="Text Box 12"/>
          <p:cNvSpPr txBox="1">
            <a:spLocks noChangeArrowheads="1"/>
          </p:cNvSpPr>
          <p:nvPr/>
        </p:nvSpPr>
        <p:spPr bwMode="auto">
          <a:xfrm>
            <a:off x="2238348" y="548681"/>
            <a:ext cx="7643866" cy="58356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457200" indent="-457200">
              <a:lnSpc>
                <a:spcPct val="100000"/>
              </a:lnSpc>
            </a:pPr>
            <a:r>
              <a:rPr lang="zh-CN" altLang="en-US" sz="3200" dirty="0">
                <a:solidFill>
                  <a:srgbClr val="FC9A48"/>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第</a:t>
            </a:r>
            <a:r>
              <a:rPr lang="en-US" altLang="zh-CN" sz="3200" dirty="0">
                <a:solidFill>
                  <a:srgbClr val="FC9A48"/>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12</a:t>
            </a:r>
            <a:r>
              <a:rPr lang="zh-CN" altLang="en-US" sz="3200" dirty="0">
                <a:solidFill>
                  <a:srgbClr val="FC9A48"/>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章 采用面向对象的方法描述算法</a:t>
            </a:r>
            <a:endParaRPr lang="zh-CN" altLang="en-US" sz="32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66606" y="3037212"/>
            <a:ext cx="3789040" cy="37890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839416" y="1214422"/>
            <a:ext cx="10585176" cy="147764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457200" indent="-457200" algn="l">
              <a:lnSpc>
                <a:spcPts val="28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一般来说，公有成员是类的对外接口，而私有成员和保护成员是类的内部实现，不希望外界了解。</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将类的成员划分为不同访问级别有两个好处：</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487488" y="3000372"/>
            <a:ext cx="8712968" cy="171196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lgn="l">
              <a:lnSpc>
                <a:spcPts val="2800"/>
              </a:lnSpc>
              <a:buBlip>
                <a:blip r:embed="rId2"/>
              </a:buBlip>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信息隐蔽</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，即实现的封装，将类的内部实现和外部接口分开，这样使用该类的程序不需要了解类的详细实现；</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buBlip>
                <a:blip r:embed="rId2"/>
              </a:buBlip>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数据保护</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，即将类的重要信息保护起来，以免其他程序不恰当地修改。</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iconfont-11699-2057533"/>
          <p:cNvSpPr/>
          <p:nvPr/>
        </p:nvSpPr>
        <p:spPr>
          <a:xfrm>
            <a:off x="9571243" y="4869160"/>
            <a:ext cx="1709333" cy="1800200"/>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descr="羊皮纸"/>
          <p:cNvSpPr txBox="1">
            <a:spLocks noChangeArrowheads="1"/>
          </p:cNvSpPr>
          <p:nvPr/>
        </p:nvSpPr>
        <p:spPr bwMode="auto">
          <a:xfrm>
            <a:off x="911424" y="898038"/>
            <a:ext cx="2605076" cy="512445"/>
          </a:xfrm>
          <a:prstGeom prst="rect">
            <a:avLst/>
          </a:prstGeom>
          <a:solidFill>
            <a:srgbClr val="FC9A48"/>
          </a:solidFill>
          <a:ln w="28575" algn="ctr">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a:lnSpc>
                <a:spcPct val="100000"/>
              </a:lnSpc>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12.2.2 </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类对象</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984450" y="1989063"/>
            <a:ext cx="2960679" cy="386080"/>
          </a:xfrm>
          <a:prstGeom prst="rect">
            <a:avLst/>
          </a:prstGeom>
          <a:noFill/>
          <a:ln w="28575" algn="ctr">
            <a:noFill/>
            <a:miter lim="800000"/>
          </a:ln>
          <a:effectLst/>
        </p:spPr>
        <p:txBody>
          <a:bodyPr wrap="square">
            <a:spAutoFit/>
          </a:bodyPr>
          <a:lstStyle/>
          <a:p>
            <a:pPr algn="l">
              <a:spcBef>
                <a:spcPct val="50000"/>
              </a:spcBef>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．对象的定义格式</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1516236" y="2720890"/>
            <a:ext cx="4032250" cy="386080"/>
          </a:xfrm>
          <a:prstGeom prst="rect">
            <a:avLst/>
          </a:prstGeom>
          <a:noFill/>
          <a:ln w="28575" algn="ctr">
            <a:noFill/>
            <a:miter lim="800000"/>
          </a:ln>
          <a:effectLst/>
        </p:spPr>
        <p:txBody>
          <a:bodyPr>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定义类对象的格式如下：</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 Box 6"/>
          <p:cNvSpPr txBox="1">
            <a:spLocks noChangeArrowheads="1"/>
          </p:cNvSpPr>
          <p:nvPr/>
        </p:nvSpPr>
        <p:spPr bwMode="auto">
          <a:xfrm>
            <a:off x="1557538" y="4137508"/>
            <a:ext cx="9146974" cy="386080"/>
          </a:xfrm>
          <a:prstGeom prst="rect">
            <a:avLst/>
          </a:prstGeom>
          <a:noFill/>
          <a:ln w="28575" algn="ctr">
            <a:noFill/>
            <a:miter lim="800000"/>
          </a:ln>
          <a:effectLst/>
        </p:spPr>
        <p:txBody>
          <a:bodyPr wrap="square">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例如，在类</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定义好后，以下语句用于定义它的对象：</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 Box 7"/>
          <p:cNvSpPr txBox="1">
            <a:spLocks noChangeArrowheads="1"/>
          </p:cNvSpPr>
          <p:nvPr/>
        </p:nvSpPr>
        <p:spPr bwMode="auto">
          <a:xfrm>
            <a:off x="911424" y="4792592"/>
            <a:ext cx="7560840" cy="386080"/>
          </a:xfrm>
          <a:prstGeom prst="rect">
            <a:avLst/>
          </a:prstGeom>
          <a:solidFill>
            <a:srgbClr val="FF9E4D"/>
          </a:solidFill>
        </p:spPr>
        <p:style>
          <a:lnRef idx="3">
            <a:schemeClr val="lt1"/>
          </a:lnRef>
          <a:fillRef idx="1">
            <a:schemeClr val="accent2"/>
          </a:fillRef>
          <a:effectRef idx="1">
            <a:schemeClr val="accent2"/>
          </a:effectRef>
          <a:fontRef idx="minor">
            <a:schemeClr val="lt1"/>
          </a:fontRef>
        </p:style>
        <p:txBody>
          <a:bodyPr wrap="square">
            <a:spAutoFit/>
          </a:bodyPr>
          <a:lstStyle/>
          <a:p>
            <a:pPr>
              <a:spcBef>
                <a:spcPct val="50000"/>
              </a:spcBef>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Sample obj1, obj2, *</a:t>
            </a: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pobj</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obj[10];</a:t>
            </a:r>
            <a:endPar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43973" y="3108688"/>
            <a:ext cx="4062611" cy="3749312"/>
          </a:xfrm>
          <a:prstGeom prst="rect">
            <a:avLst/>
          </a:prstGeom>
        </p:spPr>
      </p:pic>
      <p:sp>
        <p:nvSpPr>
          <p:cNvPr id="9" name="Text Box 5"/>
          <p:cNvSpPr txBox="1">
            <a:spLocks noChangeArrowheads="1"/>
          </p:cNvSpPr>
          <p:nvPr/>
        </p:nvSpPr>
        <p:spPr bwMode="auto">
          <a:xfrm>
            <a:off x="1703760" y="3403526"/>
            <a:ext cx="2384418" cy="3860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spcBef>
                <a:spcPct val="50000"/>
              </a:spcBef>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类名 对象名表</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80">
                                          <p:stCondLst>
                                            <p:cond delay="0"/>
                                          </p:stCondLst>
                                        </p:cTn>
                                        <p:tgtEl>
                                          <p:spTgt spid="7"/>
                                        </p:tgtEl>
                                      </p:cBhvr>
                                    </p:animEffect>
                                    <p:anim calcmode="lin" valueType="num">
                                      <p:cBhvr>
                                        <p:cTn id="3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5" dur="26">
                                          <p:stCondLst>
                                            <p:cond delay="650"/>
                                          </p:stCondLst>
                                        </p:cTn>
                                        <p:tgtEl>
                                          <p:spTgt spid="7"/>
                                        </p:tgtEl>
                                      </p:cBhvr>
                                      <p:to x="100000" y="60000"/>
                                    </p:animScale>
                                    <p:animScale>
                                      <p:cBhvr>
                                        <p:cTn id="36" dur="166" decel="50000">
                                          <p:stCondLst>
                                            <p:cond delay="676"/>
                                          </p:stCondLst>
                                        </p:cTn>
                                        <p:tgtEl>
                                          <p:spTgt spid="7"/>
                                        </p:tgtEl>
                                      </p:cBhvr>
                                      <p:to x="100000" y="100000"/>
                                    </p:animScale>
                                    <p:animScale>
                                      <p:cBhvr>
                                        <p:cTn id="37" dur="26">
                                          <p:stCondLst>
                                            <p:cond delay="1312"/>
                                          </p:stCondLst>
                                        </p:cTn>
                                        <p:tgtEl>
                                          <p:spTgt spid="7"/>
                                        </p:tgtEl>
                                      </p:cBhvr>
                                      <p:to x="100000" y="80000"/>
                                    </p:animScale>
                                    <p:animScale>
                                      <p:cBhvr>
                                        <p:cTn id="38" dur="166" decel="50000">
                                          <p:stCondLst>
                                            <p:cond delay="1338"/>
                                          </p:stCondLst>
                                        </p:cTn>
                                        <p:tgtEl>
                                          <p:spTgt spid="7"/>
                                        </p:tgtEl>
                                      </p:cBhvr>
                                      <p:to x="100000" y="100000"/>
                                    </p:animScale>
                                    <p:animScale>
                                      <p:cBhvr>
                                        <p:cTn id="39" dur="26">
                                          <p:stCondLst>
                                            <p:cond delay="1642"/>
                                          </p:stCondLst>
                                        </p:cTn>
                                        <p:tgtEl>
                                          <p:spTgt spid="7"/>
                                        </p:tgtEl>
                                      </p:cBhvr>
                                      <p:to x="100000" y="90000"/>
                                    </p:animScale>
                                    <p:animScale>
                                      <p:cBhvr>
                                        <p:cTn id="40" dur="166" decel="50000">
                                          <p:stCondLst>
                                            <p:cond delay="1668"/>
                                          </p:stCondLst>
                                        </p:cTn>
                                        <p:tgtEl>
                                          <p:spTgt spid="7"/>
                                        </p:tgtEl>
                                      </p:cBhvr>
                                      <p:to x="100000" y="100000"/>
                                    </p:animScale>
                                    <p:animScale>
                                      <p:cBhvr>
                                        <p:cTn id="41" dur="26">
                                          <p:stCondLst>
                                            <p:cond delay="1808"/>
                                          </p:stCondLst>
                                        </p:cTn>
                                        <p:tgtEl>
                                          <p:spTgt spid="7"/>
                                        </p:tgtEl>
                                      </p:cBhvr>
                                      <p:to x="100000" y="95000"/>
                                    </p:animScale>
                                    <p:animScale>
                                      <p:cBhvr>
                                        <p:cTn id="4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95400" y="1116147"/>
            <a:ext cx="3821108" cy="386080"/>
          </a:xfrm>
          <a:prstGeom prst="rect">
            <a:avLst/>
          </a:prstGeom>
          <a:noFill/>
          <a:ln w="28575" algn="ctr">
            <a:noFill/>
            <a:miter lim="800000"/>
          </a:ln>
          <a:effectLst/>
        </p:spPr>
        <p:txBody>
          <a:bodyPr wrap="square">
            <a:spAutoFit/>
          </a:bodyPr>
          <a:lstStyle/>
          <a:p>
            <a:pPr algn="just">
              <a:spcBef>
                <a:spcPct val="50000"/>
              </a:spcBef>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．对象成员的表示方法</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911053" y="1772816"/>
            <a:ext cx="7921625" cy="860425"/>
          </a:xfrm>
          <a:prstGeom prst="rect">
            <a:avLst/>
          </a:prstGeom>
          <a:noFill/>
          <a:ln w="28575" algn="ctr">
            <a:noFill/>
            <a:miter lim="800000"/>
          </a:ln>
          <a:effectLst/>
        </p:spPr>
        <p:txBody>
          <a:bodyPr>
            <a:spAutoFit/>
          </a:bodyPr>
          <a:lstStyle/>
          <a:p>
            <a:pPr algn="l">
              <a:lnSpc>
                <a:spcPts val="3000"/>
              </a:lnSpc>
              <a:spcBef>
                <a:spcPts val="0"/>
              </a:spcBef>
            </a:pPr>
            <a:r>
              <a:rPr lang="zh-CN" altLang="en-US" dirty="0">
                <a:latin typeface="微软雅黑" panose="020B0503020204020204" pitchFamily="34" charset="-122"/>
                <a:ea typeface="微软雅黑" panose="020B0503020204020204" pitchFamily="34" charset="-122"/>
                <a:cs typeface="Consolas" panose="020B0609020204030204" pitchFamily="49" charset="0"/>
              </a:rPr>
              <a:t>　　</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一个对象的成员就是该对象的类所定义的成员。对象成员有数据成员和成员函数。一般对象的成员表示如下：</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1487314" y="3141490"/>
            <a:ext cx="3029194" cy="3860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spcBef>
                <a:spcPct val="50000"/>
              </a:spcBef>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对象名</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成员名</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5"/>
          <p:cNvSpPr txBox="1">
            <a:spLocks noChangeArrowheads="1"/>
          </p:cNvSpPr>
          <p:nvPr/>
        </p:nvSpPr>
        <p:spPr bwMode="auto">
          <a:xfrm>
            <a:off x="1014213" y="3784432"/>
            <a:ext cx="815953" cy="386080"/>
          </a:xfrm>
          <a:prstGeom prst="rect">
            <a:avLst/>
          </a:prstGeom>
          <a:noFill/>
          <a:ln w="28575" algn="ctr">
            <a:noFill/>
            <a:miter lim="800000"/>
          </a:ln>
          <a:effectLst/>
        </p:spPr>
        <p:txBody>
          <a:bodyPr wrap="square">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或者</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 Box 6"/>
          <p:cNvSpPr txBox="1">
            <a:spLocks noChangeArrowheads="1"/>
          </p:cNvSpPr>
          <p:nvPr/>
        </p:nvSpPr>
        <p:spPr bwMode="auto">
          <a:xfrm>
            <a:off x="1415878" y="4571836"/>
            <a:ext cx="3744018" cy="3860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spcBef>
                <a:spcPct val="50000"/>
              </a:spcBef>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对象名</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成员名</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参数表</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69894" y="3141490"/>
            <a:ext cx="5430762" cy="3527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911424" y="1268760"/>
            <a:ext cx="6470460" cy="386080"/>
          </a:xfrm>
          <a:prstGeom prst="rect">
            <a:avLst/>
          </a:prstGeom>
          <a:noFill/>
          <a:ln w="28575" algn="ctr">
            <a:noFill/>
            <a:miter lim="800000"/>
          </a:ln>
          <a:effectLst/>
        </p:spPr>
        <p:txBody>
          <a:bodyPr wrap="square">
            <a:spAutoFit/>
          </a:bodyPr>
          <a:lstStyle/>
          <a:p>
            <a:pPr algn="l"/>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例如，前面定义的</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obj1</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的数据成员表示为：</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1559496" y="2060923"/>
            <a:ext cx="4179314" cy="3860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obj1.i, obj1.j, obj1.k</a:t>
            </a:r>
            <a:endPar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1415480" y="2924523"/>
            <a:ext cx="3823265" cy="386080"/>
          </a:xfrm>
          <a:prstGeom prst="rect">
            <a:avLst/>
          </a:prstGeom>
          <a:noFill/>
          <a:ln w="28575" algn="ctr">
            <a:noFill/>
            <a:miter lim="800000"/>
          </a:ln>
          <a:effectLst/>
        </p:spPr>
        <p:txBody>
          <a:bodyPr wrap="square">
            <a:spAutoFit/>
          </a:bodyPr>
          <a:lstStyle/>
          <a:p>
            <a:pPr algn="l"/>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obj1</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的成员函数表示为：</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5"/>
          <p:cNvSpPr txBox="1">
            <a:spLocks noChangeArrowheads="1"/>
          </p:cNvSpPr>
          <p:nvPr/>
        </p:nvSpPr>
        <p:spPr bwMode="auto">
          <a:xfrm>
            <a:off x="1271464" y="3788123"/>
            <a:ext cx="5467479" cy="3860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obj1.setvalue(), obj1.display()</a:t>
            </a:r>
            <a:endPar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48392" y="1168727"/>
            <a:ext cx="6470460" cy="6470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839416" y="1240117"/>
            <a:ext cx="3936005" cy="386080"/>
          </a:xfrm>
          <a:prstGeom prst="rect">
            <a:avLst/>
          </a:prstGeom>
          <a:noFill/>
          <a:ln w="28575" algn="ctr">
            <a:noFill/>
            <a:miter lim="800000"/>
          </a:ln>
          <a:effectLst/>
        </p:spPr>
        <p:txBody>
          <a:bodyPr wrap="square">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对象指针的成员表示如下：</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1271464" y="1925979"/>
            <a:ext cx="3605530" cy="4603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00000"/>
              </a:lnSpc>
              <a:spcBef>
                <a:spcPct val="50000"/>
              </a:spcBef>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对象指针名</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成员名</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1386113" y="2772132"/>
            <a:ext cx="1368425" cy="386080"/>
          </a:xfrm>
          <a:prstGeom prst="rect">
            <a:avLst/>
          </a:prstGeom>
          <a:noFill/>
          <a:ln w="28575" algn="ctr">
            <a:noFill/>
            <a:miter lim="800000"/>
          </a:ln>
          <a:effectLst/>
        </p:spPr>
        <p:txBody>
          <a:bodyPr>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或者：</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5"/>
          <p:cNvSpPr txBox="1">
            <a:spLocks noChangeArrowheads="1"/>
          </p:cNvSpPr>
          <p:nvPr/>
        </p:nvSpPr>
        <p:spPr bwMode="auto">
          <a:xfrm>
            <a:off x="1199455" y="3635732"/>
            <a:ext cx="4320481" cy="4603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00000"/>
              </a:lnSpc>
              <a:spcBef>
                <a:spcPct val="50000"/>
              </a:spcBef>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对象指针名</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成员名</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参数表</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20116" y="2365263"/>
            <a:ext cx="4869160" cy="4869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descr="信纸"/>
          <p:cNvSpPr txBox="1">
            <a:spLocks noChangeArrowheads="1"/>
          </p:cNvSpPr>
          <p:nvPr/>
        </p:nvSpPr>
        <p:spPr bwMode="auto">
          <a:xfrm>
            <a:off x="695400" y="897796"/>
            <a:ext cx="4318001" cy="512445"/>
          </a:xfrm>
          <a:prstGeom prst="rect">
            <a:avLst/>
          </a:prstGeom>
          <a:solidFill>
            <a:srgbClr val="FF9E4D"/>
          </a:solidFill>
          <a:ln w="28575" algn="ctr">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a:lnSpc>
                <a:spcPct val="100000"/>
              </a:lnSpc>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12.2.3 </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构造函数和析构函数</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1982236" y="2130555"/>
            <a:ext cx="4643470" cy="337185"/>
          </a:xfrm>
          <a:prstGeom prst="rect">
            <a:avLst/>
          </a:prstGeom>
          <a:noFill/>
          <a:ln w="28575" algn="ctr">
            <a:noFill/>
            <a:miter lim="800000"/>
          </a:ln>
          <a:effectLst/>
        </p:spPr>
        <p:txBody>
          <a:bodyPr wrap="square">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构造函数是类的一个特殊成员函数：</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nvGrpSpPr>
          <p:cNvPr id="4" name="组合 7"/>
          <p:cNvGrpSpPr/>
          <p:nvPr/>
        </p:nvGrpSpPr>
        <p:grpSpPr>
          <a:xfrm>
            <a:off x="2053674" y="4221088"/>
            <a:ext cx="4824412" cy="2518732"/>
            <a:chOff x="714348" y="3929066"/>
            <a:chExt cx="4824412" cy="2518732"/>
          </a:xfrm>
        </p:grpSpPr>
        <p:sp>
          <p:nvSpPr>
            <p:cNvPr id="5" name="Text Box 4"/>
            <p:cNvSpPr txBox="1">
              <a:spLocks noChangeArrowheads="1"/>
            </p:cNvSpPr>
            <p:nvPr/>
          </p:nvSpPr>
          <p:spPr bwMode="auto">
            <a:xfrm>
              <a:off x="714348" y="3929066"/>
              <a:ext cx="4824412" cy="386080"/>
            </a:xfrm>
            <a:prstGeom prst="rect">
              <a:avLst/>
            </a:prstGeom>
            <a:noFill/>
            <a:ln w="28575" algn="ctr">
              <a:noFill/>
              <a:miter lim="800000"/>
            </a:ln>
            <a:effectLst/>
          </p:spPr>
          <p:txBody>
            <a:bodyPr>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rPr>
                <a:t>例如，以下是一个构造函数的声明： </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1071538" y="4572008"/>
              <a:ext cx="4243391" cy="1875790"/>
            </a:xfrm>
            <a:prstGeom prst="rect">
              <a:avLst/>
            </a:prstGeom>
            <a:solidFill>
              <a:schemeClr val="accent6">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lIns="216000" tIns="108000" bIns="10800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Sample</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Sample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参数表</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7" name="TextBox 5"/>
          <p:cNvSpPr txBox="1"/>
          <p:nvPr/>
        </p:nvSpPr>
        <p:spPr>
          <a:xfrm>
            <a:off x="911424" y="2702059"/>
            <a:ext cx="10297144" cy="144653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1200"/>
              </a:spcBef>
              <a:buBlip>
                <a:blip r:embed="rId1"/>
              </a:buBlip>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它与类同名，并且没有返回值。</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1"/>
              </a:buBlip>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在创建一个对象时，会自动调用该类的“构造函数”，在构造函数中可以执行初始化成员变量的操作。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Text Box 2"/>
          <p:cNvSpPr txBox="1">
            <a:spLocks noChangeArrowheads="1"/>
          </p:cNvSpPr>
          <p:nvPr/>
        </p:nvSpPr>
        <p:spPr bwMode="auto">
          <a:xfrm>
            <a:off x="1879078" y="1556792"/>
            <a:ext cx="2746365" cy="386080"/>
          </a:xfrm>
          <a:prstGeom prst="rect">
            <a:avLst/>
          </a:prstGeom>
          <a:noFill/>
          <a:ln w="28575" algn="ctr">
            <a:noFill/>
            <a:miter lim="800000"/>
          </a:ln>
          <a:effectLst/>
        </p:spPr>
        <p:txBody>
          <a:bodyPr wrap="square">
            <a:spAutoFit/>
          </a:bodyPr>
          <a:lstStyle/>
          <a:p>
            <a:pPr algn="just">
              <a:spcBef>
                <a:spcPct val="50000"/>
              </a:spcBef>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．构造函数</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2344" y="3500438"/>
            <a:ext cx="3429000"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7" grpId="0" bldLvl="0" animBg="1"/>
      <p:bldP spid="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055441" y="1131832"/>
            <a:ext cx="3786398" cy="435610"/>
          </a:xfrm>
          <a:prstGeom prst="rect">
            <a:avLst/>
          </a:prstGeom>
          <a:noFill/>
          <a:ln w="28575" algn="ctr">
            <a:noFill/>
            <a:miter lim="800000"/>
          </a:ln>
          <a:effectLst/>
        </p:spPr>
        <p:txBody>
          <a:bodyPr wrap="square">
            <a:spAutoFit/>
          </a:bodyPr>
          <a:lstStyle/>
          <a:p>
            <a:pPr algn="just">
              <a:spcBef>
                <a:spcPct val="50000"/>
              </a:spcBef>
            </a:pP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．重载构造函数</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1415480" y="1917650"/>
            <a:ext cx="8424936" cy="98996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构造函数可以像普通函数一样被重载。</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根据说明中的参数个数和类型选择合适的构造函数。</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Picture 2"/>
          <p:cNvPicPr>
            <a:picLocks noChangeAspect="1" noChangeArrowheads="1"/>
          </p:cNvPicPr>
          <p:nvPr/>
        </p:nvPicPr>
        <p:blipFill>
          <a:blip r:embed="rId2" cstate="print"/>
          <a:srcRect/>
          <a:stretch>
            <a:fillRect/>
          </a:stretch>
        </p:blipFill>
        <p:spPr bwMode="auto">
          <a:xfrm>
            <a:off x="7422384" y="3622776"/>
            <a:ext cx="2634056" cy="2758552"/>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055440" y="1075205"/>
            <a:ext cx="7448770" cy="435610"/>
          </a:xfrm>
          <a:prstGeom prst="rect">
            <a:avLst/>
          </a:prstGeom>
          <a:noFill/>
          <a:ln w="28575" algn="ctr">
            <a:noFill/>
            <a:miter lim="800000"/>
          </a:ln>
          <a:effectLst/>
        </p:spPr>
        <p:txBody>
          <a:bodyPr wrap="square">
            <a:spAutoFit/>
          </a:bodyPr>
          <a:lstStyle/>
          <a:p>
            <a:pPr algn="l">
              <a:spcBef>
                <a:spcPct val="50000"/>
              </a:spcBef>
            </a:pP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12.2】</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分析以下程序的执行结果。</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2279651" y="1772139"/>
            <a:ext cx="7777163" cy="474980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lIns="180000" tIns="144000" bIns="144000">
            <a:spAutoFit/>
          </a:bodyPr>
          <a:lstStyle/>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stdio.h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Sample2</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value;</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Sample2() { value=0; }		</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构造函数</a:t>
            </a:r>
            <a:endPar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Sample2(int v) { value=v; }	</a:t>
            </a:r>
            <a:r>
              <a:rPr lang="en-US" altLang="zh-CN"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rPr>
              <a:t>重载构造函数</a:t>
            </a:r>
            <a:endParaRPr lang="zh-CN" altLang="en-US" sz="2000" dirty="0">
              <a:solidFill>
                <a:srgbClr val="FF9E4D"/>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getvalue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return value;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v) { value=v;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36960" y="836712"/>
            <a:ext cx="7891488" cy="590359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44000" bIns="14400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Sample2 a[10]={0,1,2,3,4,5,6,7,8,9},b[10];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a:\n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for (int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=0;i&lt;10;i++)</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("a[%d]=%d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getvalue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((i+1)%5==0)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b:\n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for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=0;i&lt;10;i++)</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("b[%d]=%d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i,b</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getvalue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((i+1)%5==0)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95400" y="1809866"/>
            <a:ext cx="10729192" cy="260096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ts val="2800"/>
              </a:lnSpc>
              <a:spcBef>
                <a:spcPts val="6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程序中在定义对象数组时，编译器调用适当的类构造函数建立数组的每个分量。</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这里的</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数组有</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个元素，赋有初值，编译器调用重载构造函数</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Sample2(int v)</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构造对象，所以</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的定义</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Sample2 a[10]={0,1,2,3,4,5,6,7,8,9}</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等价于：</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2524100" y="4711942"/>
            <a:ext cx="7500990" cy="1659255"/>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lIns="216000" tIns="180000" bIns="180000">
            <a:spAutoFit/>
          </a:bodyPr>
          <a:lstStyle/>
          <a:p>
            <a:pPr algn="l">
              <a:spcBef>
                <a:spcPct val="500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Sample2 a[10]={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Sample2(0), Sample2(1), Sample2(2), </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Sample2(3), Sample2(4), Sample2(5), </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Sample2(6), Sample2(7), Sample2(8), Sample2(9)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3"/>
          <p:cNvGrpSpPr/>
          <p:nvPr/>
        </p:nvGrpSpPr>
        <p:grpSpPr>
          <a:xfrm>
            <a:off x="983432" y="1095487"/>
            <a:ext cx="722313" cy="582613"/>
            <a:chOff x="1774825" y="5489593"/>
            <a:chExt cx="722313" cy="582613"/>
          </a:xfrm>
          <a:solidFill>
            <a:srgbClr val="FC9A48"/>
          </a:solidFill>
        </p:grpSpPr>
        <p:sp>
          <p:nvSpPr>
            <p:cNvPr id="5" name="Text Box 13"/>
            <p:cNvSpPr>
              <a:spLocks noChangeArrowheads="1"/>
            </p:cNvSpPr>
            <p:nvPr/>
          </p:nvSpPr>
          <p:spPr bwMode="auto">
            <a:xfrm>
              <a:off x="2124075" y="5489593"/>
              <a:ext cx="373063" cy="461963"/>
            </a:xfrm>
            <a:prstGeom prst="rect">
              <a:avLst/>
            </a:prstGeom>
            <a:grpFill/>
            <a:ln w="9525" cap="flat" algn="ctr">
              <a:noFill/>
              <a:prstDash val="solid"/>
              <a:round/>
              <a:headEnd type="none" w="med" len="med"/>
              <a:tailEnd type="none" w="med" len="med"/>
            </a:ln>
            <a:effectLst/>
          </p:spPr>
          <p:txBody>
            <a:bodyPr wrap="none"/>
            <a:lstStyle/>
            <a:p>
              <a:pPr algn="ctr" eaLnBrk="0" hangingPunct="0"/>
              <a:r>
                <a:rPr lang="ru-RU" altLang="zh-CN">
                  <a:solidFill>
                    <a:srgbClr val="FFFFFF"/>
                  </a:solidFill>
                  <a:latin typeface="微软雅黑" panose="020B0503020204020204" pitchFamily="34" charset="-122"/>
                  <a:ea typeface="微软雅黑" panose="020B0503020204020204" pitchFamily="34" charset="-122"/>
                </a:rPr>
                <a:t>1</a:t>
              </a:r>
              <a:endParaRPr lang="ru-RU" altLang="zh-CN">
                <a:solidFill>
                  <a:srgbClr val="FFFFFF"/>
                </a:solidFill>
                <a:latin typeface="微软雅黑" panose="020B0503020204020204" pitchFamily="34" charset="-122"/>
                <a:ea typeface="微软雅黑" panose="020B0503020204020204" pitchFamily="34" charset="-122"/>
              </a:endParaRPr>
            </a:p>
          </p:txBody>
        </p:sp>
        <p:grpSp>
          <p:nvGrpSpPr>
            <p:cNvPr id="6" name="Group 8"/>
            <p:cNvGrpSpPr/>
            <p:nvPr/>
          </p:nvGrpSpPr>
          <p:grpSpPr bwMode="auto">
            <a:xfrm>
              <a:off x="1774825" y="5518173"/>
              <a:ext cx="544513" cy="554040"/>
              <a:chOff x="1019" y="1020"/>
              <a:chExt cx="399" cy="406"/>
            </a:xfrm>
            <a:grpFill/>
          </p:grpSpPr>
          <p:pic>
            <p:nvPicPr>
              <p:cNvPr id="7" name="Picture 49" descr="阴影5"/>
              <p:cNvPicPr preferRelativeResize="0">
                <a:picLocks noChangeArrowheads="1"/>
              </p:cNvPicPr>
              <p:nvPr/>
            </p:nvPicPr>
            <p:blipFill>
              <a:blip r:embed="rId2" cstate="print"/>
              <a:srcRect/>
              <a:stretch>
                <a:fillRect/>
              </a:stretch>
            </p:blipFill>
            <p:spPr bwMode="auto">
              <a:xfrm>
                <a:off x="1039" y="1380"/>
                <a:ext cx="363" cy="46"/>
              </a:xfrm>
              <a:prstGeom prst="rect">
                <a:avLst/>
              </a:prstGeom>
              <a:grp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AutoShape 8"/>
              <p:cNvSpPr>
                <a:spLocks noChangeArrowheads="1"/>
              </p:cNvSpPr>
              <p:nvPr/>
            </p:nvSpPr>
            <p:spPr bwMode="auto">
              <a:xfrm>
                <a:off x="1019" y="1020"/>
                <a:ext cx="399" cy="370"/>
              </a:xfrm>
              <a:prstGeom prst="roundRect">
                <a:avLst>
                  <a:gd name="adj" fmla="val 8380"/>
                </a:avLst>
              </a:prstGeom>
              <a:grpFill/>
              <a:ln w="9525" cap="flat"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wrap="none" anchor="ctr"/>
              <a:lstStyle/>
              <a:p>
                <a:pPr marL="342900" indent="-342900"/>
                <a:r>
                  <a:rPr lang="zh-CN" altLang="en-US" sz="2200">
                    <a:solidFill>
                      <a:schemeClr val="bg1"/>
                    </a:solidFill>
                    <a:latin typeface="微软雅黑" panose="020B0503020204020204" pitchFamily="34" charset="-122"/>
                    <a:ea typeface="微软雅黑" panose="020B0503020204020204" pitchFamily="34" charset="-122"/>
                  </a:rPr>
                  <a:t>解</a:t>
                </a:r>
                <a:endParaRPr lang="zh-CN" altLang="en-US" sz="220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9"/>
          <p:cNvSpPr>
            <a:spLocks noChangeArrowheads="1"/>
          </p:cNvSpPr>
          <p:nvPr/>
        </p:nvSpPr>
        <p:spPr bwMode="auto">
          <a:xfrm>
            <a:off x="1991544" y="2861090"/>
            <a:ext cx="2232025" cy="1584325"/>
          </a:xfrm>
          <a:prstGeom prst="ellipse">
            <a:avLst/>
          </a:prstGeom>
        </p:spPr>
        <p:style>
          <a:lnRef idx="3">
            <a:schemeClr val="lt1"/>
          </a:lnRef>
          <a:fillRef idx="1">
            <a:schemeClr val="accent6"/>
          </a:fillRef>
          <a:effectRef idx="1">
            <a:schemeClr val="accent6"/>
          </a:effectRef>
          <a:fontRef idx="minor">
            <a:schemeClr val="lt1"/>
          </a:fontRef>
        </p:style>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3" name="Text Box 2"/>
          <p:cNvSpPr txBox="1">
            <a:spLocks noChangeArrowheads="1"/>
          </p:cNvSpPr>
          <p:nvPr/>
        </p:nvSpPr>
        <p:spPr bwMode="auto">
          <a:xfrm>
            <a:off x="263352" y="1330588"/>
            <a:ext cx="11664950" cy="650875"/>
          </a:xfrm>
          <a:prstGeom prst="rect">
            <a:avLst/>
          </a:prstGeom>
          <a:noFill/>
          <a:ln w="9525">
            <a:noFill/>
            <a:miter lim="800000"/>
          </a:ln>
          <a:effectLst/>
        </p:spPr>
        <p:txBody>
          <a:bodyPr wrap="square">
            <a:spAutoFit/>
          </a:bodyPr>
          <a:lstStyle/>
          <a:p>
            <a:pPr algn="l">
              <a:lnSpc>
                <a:spcPct val="130000"/>
              </a:lnSpc>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rPr>
              <a:t>面向对象程序设计的本质是把数据和处理数据的过程当成一个整体即对象。</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5" name="Text Box 6"/>
          <p:cNvSpPr txBox="1">
            <a:spLocks noChangeArrowheads="1"/>
          </p:cNvSpPr>
          <p:nvPr/>
        </p:nvSpPr>
        <p:spPr bwMode="auto">
          <a:xfrm>
            <a:off x="2582080" y="2348880"/>
            <a:ext cx="1000132" cy="386080"/>
          </a:xfrm>
          <a:prstGeom prst="rect">
            <a:avLst/>
          </a:prstGeom>
          <a:noFill/>
          <a:ln w="28575" algn="ctr">
            <a:noFill/>
            <a:miter lim="800000"/>
          </a:ln>
          <a:effectLst/>
        </p:spPr>
        <p:txBody>
          <a:bodyPr wrap="square">
            <a:spAutoFit/>
          </a:bodyPr>
          <a:lstStyle/>
          <a:p>
            <a:pPr>
              <a:spcBef>
                <a:spcPct val="50000"/>
              </a:spcBef>
            </a:pPr>
            <a:r>
              <a:rPr lang="zh-CN" altLang="en-US" dirty="0">
                <a:solidFill>
                  <a:srgbClr val="C00000"/>
                </a:solidFill>
                <a:latin typeface="微软雅黑" panose="020B0503020204020204" pitchFamily="34" charset="-122"/>
                <a:ea typeface="微软雅黑" panose="020B0503020204020204" pitchFamily="34" charset="-122"/>
              </a:rPr>
              <a:t>对象</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 name="Text Box 7"/>
          <p:cNvSpPr txBox="1">
            <a:spLocks noChangeArrowheads="1"/>
          </p:cNvSpPr>
          <p:nvPr/>
        </p:nvSpPr>
        <p:spPr bwMode="auto">
          <a:xfrm>
            <a:off x="2257550" y="3169065"/>
            <a:ext cx="1534220" cy="386080"/>
          </a:xfrm>
          <a:prstGeom prst="rect">
            <a:avLst/>
          </a:prstGeom>
          <a:noFill/>
          <a:ln w="28575" algn="ctr">
            <a:noFill/>
            <a:miter lim="800000"/>
          </a:ln>
          <a:effectLst/>
        </p:spPr>
        <p:txBody>
          <a:bodyPr wrap="square">
            <a:spAutoFit/>
          </a:bodyPr>
          <a:lstStyle/>
          <a:p>
            <a:pPr>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数据成员</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 Box 8"/>
          <p:cNvSpPr txBox="1">
            <a:spLocks noChangeArrowheads="1"/>
          </p:cNvSpPr>
          <p:nvPr/>
        </p:nvSpPr>
        <p:spPr bwMode="auto">
          <a:xfrm>
            <a:off x="2257550" y="3672302"/>
            <a:ext cx="1534220" cy="386080"/>
          </a:xfrm>
          <a:prstGeom prst="rect">
            <a:avLst/>
          </a:prstGeom>
          <a:noFill/>
          <a:ln w="28575" algn="ctr">
            <a:noFill/>
            <a:miter lim="800000"/>
          </a:ln>
          <a:effectLst/>
        </p:spPr>
        <p:txBody>
          <a:bodyPr wrap="square">
            <a:spAutoFit/>
          </a:bodyPr>
          <a:lstStyle/>
          <a:p>
            <a:pPr>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成员函数</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8" name="Group 14"/>
          <p:cNvGrpSpPr/>
          <p:nvPr/>
        </p:nvGrpSpPr>
        <p:grpSpPr bwMode="auto">
          <a:xfrm>
            <a:off x="3718746" y="3137324"/>
            <a:ext cx="4298951" cy="385763"/>
            <a:chOff x="2426" y="2331"/>
            <a:chExt cx="2708" cy="243"/>
          </a:xfrm>
        </p:grpSpPr>
        <p:sp>
          <p:nvSpPr>
            <p:cNvPr id="9" name="Text Box 10"/>
            <p:cNvSpPr txBox="1">
              <a:spLocks noChangeArrowheads="1"/>
            </p:cNvSpPr>
            <p:nvPr/>
          </p:nvSpPr>
          <p:spPr bwMode="auto">
            <a:xfrm>
              <a:off x="3117" y="2331"/>
              <a:ext cx="2017" cy="243"/>
            </a:xfrm>
            <a:prstGeom prst="rect">
              <a:avLst/>
            </a:prstGeom>
            <a:noFill/>
            <a:ln w="28575" algn="ctr">
              <a:noFill/>
              <a:miter lim="800000"/>
            </a:ln>
            <a:effectLst/>
          </p:spPr>
          <p:txBody>
            <a:bodyPr wrap="square">
              <a:spAutoFit/>
            </a:bodyPr>
            <a:lstStyle/>
            <a:p>
              <a:pPr algn="l">
                <a:spcBef>
                  <a:spcPct val="50000"/>
                </a:spcBef>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存放需要处理的数据</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Line 12"/>
            <p:cNvSpPr>
              <a:spLocks noChangeShapeType="1"/>
            </p:cNvSpPr>
            <p:nvPr/>
          </p:nvSpPr>
          <p:spPr bwMode="auto">
            <a:xfrm flipH="1">
              <a:off x="2426" y="2451"/>
              <a:ext cx="681" cy="0"/>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grpSp>
      <p:grpSp>
        <p:nvGrpSpPr>
          <p:cNvPr id="11" name="Group 15"/>
          <p:cNvGrpSpPr/>
          <p:nvPr/>
        </p:nvGrpSpPr>
        <p:grpSpPr bwMode="auto">
          <a:xfrm>
            <a:off x="3731445" y="3653262"/>
            <a:ext cx="3927476" cy="385763"/>
            <a:chOff x="2434" y="2650"/>
            <a:chExt cx="2474" cy="243"/>
          </a:xfrm>
        </p:grpSpPr>
        <p:sp>
          <p:nvSpPr>
            <p:cNvPr id="12" name="Text Box 11"/>
            <p:cNvSpPr txBox="1">
              <a:spLocks noChangeArrowheads="1"/>
            </p:cNvSpPr>
            <p:nvPr/>
          </p:nvSpPr>
          <p:spPr bwMode="auto">
            <a:xfrm>
              <a:off x="3125" y="2650"/>
              <a:ext cx="1783" cy="243"/>
            </a:xfrm>
            <a:prstGeom prst="rect">
              <a:avLst/>
            </a:prstGeom>
            <a:noFill/>
            <a:ln w="28575" algn="ctr">
              <a:noFill/>
              <a:miter lim="800000"/>
            </a:ln>
            <a:effectLst/>
          </p:spPr>
          <p:txBody>
            <a:bodyPr wrap="square">
              <a:spAutoFit/>
            </a:bodyPr>
            <a:lstStyle/>
            <a:p>
              <a:pPr algn="l">
                <a:spcBef>
                  <a:spcPct val="50000"/>
                </a:spcBef>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处理的数据的函数</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Line 13"/>
            <p:cNvSpPr>
              <a:spLocks noChangeShapeType="1"/>
            </p:cNvSpPr>
            <p:nvPr/>
          </p:nvSpPr>
          <p:spPr bwMode="auto">
            <a:xfrm flipH="1">
              <a:off x="2434" y="2758"/>
              <a:ext cx="681" cy="0"/>
            </a:xfrm>
            <a:prstGeom prst="line">
              <a:avLst/>
            </a:prstGeom>
            <a:ln>
              <a:tailEnd type="triangle" w="med" len="med"/>
            </a:ln>
          </p:spPr>
          <p:style>
            <a:lnRef idx="2">
              <a:schemeClr val="dk1"/>
            </a:lnRef>
            <a:fillRef idx="0">
              <a:schemeClr val="dk1"/>
            </a:fillRef>
            <a:effectRef idx="1">
              <a:schemeClr val="dk1"/>
            </a:effectRef>
            <a:fontRef idx="minor">
              <a:schemeClr val="tx1"/>
            </a:fontRef>
          </p:style>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gr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33572" y="3368895"/>
            <a:ext cx="3645024" cy="364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983432" y="1226068"/>
            <a:ext cx="10441160" cy="224155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ts val="2800"/>
              </a:lnSpc>
              <a:spcBef>
                <a:spcPts val="600"/>
              </a:spcBef>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数组也</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个元素，没有赋初值，编译器调用第一个默认构造函数</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Sample2()</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构造对象。</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6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所以</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的定义</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Sample2 b[10];</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6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等价于：</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2552030" y="3990959"/>
            <a:ext cx="7072362" cy="1586865"/>
          </a:xfrm>
          <a:prstGeom prst="rect">
            <a:avLst/>
          </a:prstGeom>
          <a:solidFill>
            <a:schemeClr val="accent6">
              <a:lumMod val="20000"/>
              <a:lumOff val="80000"/>
            </a:schemeClr>
          </a:solidFill>
          <a:ln w="28575" algn="ctr">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180000" tIns="144000" bIns="144000">
            <a:spAutoFit/>
          </a:bodyPr>
          <a:lstStyle/>
          <a:p>
            <a:pPr algn="l">
              <a:spcBef>
                <a:spcPct val="500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Sample2 b[10]={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Sample2(), Sample2(), Sample2(),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Sample2(), Sample2(), Sample2(),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Sample2(), Sample2(), Sample2(), Sample2()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95400" y="1196752"/>
            <a:ext cx="4371458" cy="435610"/>
          </a:xfrm>
          <a:prstGeom prst="rect">
            <a:avLst/>
          </a:prstGeom>
          <a:noFill/>
          <a:ln w="28575" algn="ctr">
            <a:noFill/>
            <a:miter lim="800000"/>
          </a:ln>
          <a:effectLst/>
        </p:spPr>
        <p:txBody>
          <a:bodyPr wrap="square">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程序的执行结果如下：</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Picture 2"/>
          <p:cNvPicPr>
            <a:picLocks noChangeAspect="1" noChangeArrowheads="1"/>
          </p:cNvPicPr>
          <p:nvPr/>
        </p:nvPicPr>
        <p:blipFill>
          <a:blip r:embed="rId1" cstate="print"/>
          <a:srcRect/>
          <a:stretch>
            <a:fillRect/>
          </a:stretch>
        </p:blipFill>
        <p:spPr bwMode="auto">
          <a:xfrm>
            <a:off x="2783632" y="1967460"/>
            <a:ext cx="6070643" cy="398182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67408" y="1173988"/>
            <a:ext cx="3434660" cy="386080"/>
          </a:xfrm>
          <a:prstGeom prst="rect">
            <a:avLst/>
          </a:prstGeom>
          <a:noFill/>
          <a:ln w="28575" algn="ctr">
            <a:noFill/>
            <a:miter lim="800000"/>
          </a:ln>
          <a:effectLst/>
        </p:spPr>
        <p:txBody>
          <a:bodyPr wrap="square">
            <a:spAutoFit/>
          </a:bodyPr>
          <a:lstStyle/>
          <a:p>
            <a:pPr algn="l">
              <a:spcBef>
                <a:spcPct val="50000"/>
              </a:spcBef>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．析构函数</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527050" y="2356509"/>
            <a:ext cx="9417022" cy="166243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ts val="28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析构函数名称为符号“</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加类名。</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析构函数没有参数和返回值。</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一个类中只可能定义一个析构函数，所以析构函数不能重载。 </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1775520" y="4196578"/>
            <a:ext cx="4320480" cy="386080"/>
          </a:xfrm>
          <a:prstGeom prst="rect">
            <a:avLst/>
          </a:prstGeom>
          <a:noFill/>
          <a:ln w="28575" algn="ctr">
            <a:noFill/>
            <a:miter lim="800000"/>
          </a:ln>
          <a:effectLst/>
        </p:spPr>
        <p:txBody>
          <a:bodyPr wrap="square">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rPr>
              <a:t>以下是一个析构函数的声明：</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Text Box 5"/>
          <p:cNvSpPr txBox="1">
            <a:spLocks noChangeArrowheads="1"/>
          </p:cNvSpPr>
          <p:nvPr/>
        </p:nvSpPr>
        <p:spPr bwMode="auto">
          <a:xfrm>
            <a:off x="2381224" y="4808052"/>
            <a:ext cx="3455988" cy="1692275"/>
          </a:xfrm>
          <a:prstGeom prst="rect">
            <a:avLst/>
          </a:prstGeom>
          <a:solidFill>
            <a:schemeClr val="accent6">
              <a:lumMod val="20000"/>
              <a:lumOff val="80000"/>
            </a:schemeClr>
          </a:solidFill>
        </p:spPr>
        <p:style>
          <a:lnRef idx="1">
            <a:schemeClr val="accent2"/>
          </a:lnRef>
          <a:fillRef idx="2">
            <a:schemeClr val="accent2"/>
          </a:fillRef>
          <a:effectRef idx="1">
            <a:schemeClr val="accent2"/>
          </a:effectRef>
          <a:fontRef idx="minor">
            <a:schemeClr val="dk1"/>
          </a:fontRef>
        </p:style>
        <p:txBody>
          <a:bodyPr lIns="216000" tIns="108000" bIns="108000">
            <a:spAutoFit/>
          </a:bodyPr>
          <a:lstStyle/>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Sample</a:t>
            </a:r>
            <a:endPar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~Sample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 Box 3"/>
          <p:cNvSpPr txBox="1">
            <a:spLocks noChangeArrowheads="1"/>
          </p:cNvSpPr>
          <p:nvPr/>
        </p:nvSpPr>
        <p:spPr bwMode="auto">
          <a:xfrm>
            <a:off x="911424" y="1767686"/>
            <a:ext cx="6034100" cy="386080"/>
          </a:xfrm>
          <a:prstGeom prst="rect">
            <a:avLst/>
          </a:prstGeom>
          <a:noFill/>
          <a:ln w="28575" algn="ctr">
            <a:noFill/>
            <a:miter lim="800000"/>
          </a:ln>
          <a:effectLst/>
        </p:spPr>
        <p:txBody>
          <a:bodyPr wrap="square">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rPr>
              <a:t>析构函数也是类的一个特殊成员函数：</a:t>
            </a: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280" y="2975046"/>
            <a:ext cx="3907793" cy="39077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27050" y="1332680"/>
            <a:ext cx="11329590" cy="180594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457200" indent="-457200" algn="l">
              <a:lnSpc>
                <a:spcPts val="2800"/>
              </a:lnSpc>
              <a:spcBef>
                <a:spcPts val="12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在析构函数中一般做一些清除工作，在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中，清除就像初始化一样重要。通过析构函数来保证执行清除。</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12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当对象超出其定义范围时（即释放该对象时），编译器自动调用析构函数。在以下情况下，析构函数也会被自动调用：</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2309786" y="3883544"/>
            <a:ext cx="7848600" cy="203644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lIns="144000" tIns="108000" bIns="108000">
            <a:spAutoFit/>
          </a:bodyPr>
          <a:lstStyle/>
          <a:p>
            <a:pPr marL="457200" indent="-457200" algn="l">
              <a:lnSpc>
                <a:spcPts val="2600"/>
              </a:lnSpc>
              <a:spcBef>
                <a:spcPts val="1200"/>
              </a:spcBef>
              <a:buBlip>
                <a:blip r:embed="rId2"/>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如果一个对象被定义在一个函数体内，则当这个函数结束时，该对象的析构函数被自动调用。</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600"/>
              </a:lnSpc>
              <a:spcBef>
                <a:spcPts val="1200"/>
              </a:spcBef>
              <a:buBlip>
                <a:blip r:embed="rId2"/>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若一个对象是使用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new</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运算符动态创建的，在使用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delete</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运算符释放它时，</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delete</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将会自动调用析构函数。</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07368" y="977430"/>
            <a:ext cx="9576420" cy="435610"/>
          </a:xfrm>
          <a:prstGeom prst="rect">
            <a:avLst/>
          </a:prstGeom>
          <a:noFill/>
          <a:ln w="28575" algn="ctr">
            <a:noFill/>
            <a:miter lim="800000"/>
          </a:ln>
          <a:effectLst/>
        </p:spPr>
        <p:txBody>
          <a:bodyPr wrap="square">
            <a:spAutoFit/>
          </a:bodyPr>
          <a:lstStyle/>
          <a:p>
            <a:pPr algn="l">
              <a:spcBef>
                <a:spcPct val="50000"/>
              </a:spcBef>
            </a:pP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12.3】</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分析以下程序的执行结果。</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2135189" y="1459059"/>
            <a:ext cx="8281987" cy="513461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lIns="216000" tIns="144000" bIns="144000">
            <a:spAutoFit/>
          </a:bodyPr>
          <a:lstStyle/>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iostream.h</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Sample3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x,y</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Sample3(int x1,int y1)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构造函数</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x=x1;y=y1;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~Sample3()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析构函数</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调用析构函数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dispoint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 &lt;&lt; x &lt;&lt; "," &lt;&lt; y &lt;&lt; ")"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75520" y="881764"/>
            <a:ext cx="5676910" cy="435483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wrap="square" lIns="216000" tIns="144000" bIns="144000">
            <a:spAutoFit/>
          </a:bodyPr>
          <a:lstStyle/>
          <a:p>
            <a:pPr algn="l">
              <a:lnSpc>
                <a:spcPts val="2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main()</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Sample3 a(12,6),*p=new Sample3(5,12);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对象指针指向创建的无名对象</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"First point=&gt;";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a.dispoint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"Second point=&gt;";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p-&gt;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dispoint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delete p;</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6"/>
          <p:cNvGrpSpPr/>
          <p:nvPr/>
        </p:nvGrpSpPr>
        <p:grpSpPr>
          <a:xfrm>
            <a:off x="2738414" y="5525782"/>
            <a:ext cx="3143272" cy="1071570"/>
            <a:chOff x="1214414" y="4714884"/>
            <a:chExt cx="3143272" cy="1071570"/>
          </a:xfrm>
          <a:solidFill>
            <a:schemeClr val="accent6">
              <a:lumMod val="20000"/>
              <a:lumOff val="80000"/>
            </a:schemeClr>
          </a:solidFill>
        </p:grpSpPr>
        <p:sp>
          <p:nvSpPr>
            <p:cNvPr id="4" name="矩形 3"/>
            <p:cNvSpPr/>
            <p:nvPr/>
          </p:nvSpPr>
          <p:spPr bwMode="auto">
            <a:xfrm>
              <a:off x="2428860" y="4714884"/>
              <a:ext cx="1928826" cy="1071570"/>
            </a:xfrm>
            <a:prstGeom prst="rect">
              <a:avLst/>
            </a:prstGeom>
            <a:grpFill/>
            <a:ln w="2857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45720" rIns="91440" bIns="45720" numCol="1" rtlCol="0" anchor="ctr" anchorCtr="0" compatLnSpc="1"/>
            <a:lstStyle/>
            <a:p>
              <a:pPr>
                <a:lnSpc>
                  <a:spcPct val="100000"/>
                </a:lnSpc>
                <a:spcBef>
                  <a:spcPct val="0"/>
                </a:spcBef>
              </a:pPr>
              <a:r>
                <a:rPr kumimoji="0"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x=5,y=12</a:t>
              </a:r>
              <a:endParaRPr kumimoji="0"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3"/>
            <p:cNvSpPr txBox="1"/>
            <p:nvPr/>
          </p:nvSpPr>
          <p:spPr>
            <a:xfrm>
              <a:off x="1214414" y="4786322"/>
              <a:ext cx="571504" cy="312420"/>
            </a:xfrm>
            <a:prstGeom prst="rect">
              <a:avLst/>
            </a:prstGeom>
            <a:noFill/>
          </p:spPr>
          <p:txBody>
            <a:bodyPr wrap="square"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 name="直接箭头连接符 5"/>
            <p:cNvCxnSpPr/>
            <p:nvPr/>
          </p:nvCxnSpPr>
          <p:spPr bwMode="auto">
            <a:xfrm>
              <a:off x="1714480" y="4929198"/>
              <a:ext cx="714380" cy="1588"/>
            </a:xfrm>
            <a:prstGeom prst="straightConnector1">
              <a:avLst/>
            </a:prstGeom>
            <a:grpFill/>
            <a:ln>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7" name="组合 12"/>
          <p:cNvGrpSpPr/>
          <p:nvPr/>
        </p:nvGrpSpPr>
        <p:grpSpPr>
          <a:xfrm>
            <a:off x="7576249" y="1723608"/>
            <a:ext cx="3632319" cy="3802174"/>
            <a:chOff x="6072198" y="857232"/>
            <a:chExt cx="2714625" cy="2857520"/>
          </a:xfrm>
        </p:grpSpPr>
        <p:pic>
          <p:nvPicPr>
            <p:cNvPr id="8" name="Picture 2"/>
            <p:cNvPicPr>
              <a:picLocks noChangeAspect="1" noChangeArrowheads="1"/>
            </p:cNvPicPr>
            <p:nvPr/>
          </p:nvPicPr>
          <p:blipFill>
            <a:blip r:embed="rId1" cstate="print"/>
            <a:srcRect/>
            <a:stretch>
              <a:fillRect/>
            </a:stretch>
          </p:blipFill>
          <p:spPr bwMode="auto">
            <a:xfrm>
              <a:off x="6072198" y="1428736"/>
              <a:ext cx="2714625" cy="2286016"/>
            </a:xfrm>
            <a:prstGeom prst="rect">
              <a:avLst/>
            </a:prstGeom>
            <a:noFill/>
            <a:ln w="9525">
              <a:noFill/>
              <a:miter lim="800000"/>
              <a:headEnd/>
              <a:tailEnd/>
            </a:ln>
          </p:spPr>
        </p:pic>
        <p:sp>
          <p:nvSpPr>
            <p:cNvPr id="9" name="右弧形箭头 11"/>
            <p:cNvSpPr/>
            <p:nvPr/>
          </p:nvSpPr>
          <p:spPr bwMode="auto">
            <a:xfrm>
              <a:off x="6643702" y="857232"/>
              <a:ext cx="357190" cy="642942"/>
            </a:xfrm>
            <a:prstGeom prst="curvedLef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lstStyle/>
            <a:p>
              <a:pPr>
                <a:lnSpc>
                  <a:spcPct val="100000"/>
                </a:lnSpc>
                <a:spcBef>
                  <a:spcPct val="0"/>
                </a:spcBef>
              </a:pPr>
              <a:endParaRPr kumimoji="0" lang="zh-CN" altLang="en-US">
                <a:solidFill>
                  <a:srgbClr val="3333FF"/>
                </a:solidFill>
                <a:latin typeface="Times New Roman" panose="02020603050405020304" pitchFamily="18" charset="0"/>
                <a:ea typeface="楷体_GB2312" pitchFamily="49" charset="-122"/>
              </a:endParaRPr>
            </a:p>
          </p:txBody>
        </p:sp>
      </p:grpSp>
      <p:cxnSp>
        <p:nvCxnSpPr>
          <p:cNvPr id="10" name="直接箭头连接符 9"/>
          <p:cNvCxnSpPr/>
          <p:nvPr/>
        </p:nvCxnSpPr>
        <p:spPr bwMode="auto">
          <a:xfrm flipV="1">
            <a:off x="3575720" y="3343312"/>
            <a:ext cx="4143404" cy="71438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descr="信纸"/>
          <p:cNvSpPr txBox="1">
            <a:spLocks noChangeArrowheads="1"/>
          </p:cNvSpPr>
          <p:nvPr/>
        </p:nvSpPr>
        <p:spPr bwMode="auto">
          <a:xfrm>
            <a:off x="695400" y="908720"/>
            <a:ext cx="2952750" cy="512445"/>
          </a:xfrm>
          <a:prstGeom prst="rect">
            <a:avLst/>
          </a:prstGeom>
          <a:solidFill>
            <a:srgbClr val="FC9A48"/>
          </a:solidFill>
          <a:ln w="28575" algn="ctr">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72000" bIns="72000">
            <a:spAutoFit/>
          </a:bodyPr>
          <a:lstStyle/>
          <a:p>
            <a:pPr>
              <a:lnSpc>
                <a:spcPct val="100000"/>
              </a:lnSpc>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12.2.4 </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模板类</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695400" y="1717339"/>
            <a:ext cx="11089232" cy="216471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ts val="2800"/>
              </a:lnSpc>
              <a:spcBef>
                <a:spcPts val="1200"/>
              </a:spcBef>
              <a:buBlip>
                <a:blip r:embed="rId1"/>
              </a:buBlip>
            </a:pP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模板</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）用于把函数或类要处理的数据类型参数化，表现为参数的多态性。</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模板用于表达逻辑结构相同，且具体数据元素类型不同的数据对象的通用行为，从而使得程序可以从逻辑功能上抽象，把被处理的对象（数据）类型作为参数传递。</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Picture 2"/>
          <p:cNvPicPr>
            <a:picLocks noChangeAspect="1" noChangeArrowheads="1"/>
          </p:cNvPicPr>
          <p:nvPr/>
        </p:nvPicPr>
        <p:blipFill>
          <a:blip r:embed="rId2" cstate="print"/>
          <a:srcRect/>
          <a:stretch>
            <a:fillRect/>
          </a:stretch>
        </p:blipFill>
        <p:spPr bwMode="auto">
          <a:xfrm>
            <a:off x="3452795" y="4307778"/>
            <a:ext cx="4597797" cy="1857388"/>
          </a:xfrm>
          <a:prstGeom prst="rect">
            <a:avLst/>
          </a:prstGeom>
          <a:noFill/>
          <a:ln w="9525">
            <a:noFill/>
            <a:miter lim="800000"/>
            <a:headEnd/>
            <a:tailEnd/>
          </a:ln>
        </p:spPr>
      </p:pic>
      <p:sp>
        <p:nvSpPr>
          <p:cNvPr id="5" name="TextBox 4"/>
          <p:cNvSpPr txBox="1"/>
          <p:nvPr/>
        </p:nvSpPr>
        <p:spPr>
          <a:xfrm>
            <a:off x="5024430" y="6308042"/>
            <a:ext cx="1643074" cy="288290"/>
          </a:xfrm>
          <a:prstGeom prst="rect">
            <a:avLst/>
          </a:prstGeom>
          <a:noFill/>
        </p:spPr>
        <p:txBody>
          <a:bodyPr wrap="square" rtlCol="0">
            <a:spAutoFit/>
          </a:bodyPr>
          <a:lstStyle/>
          <a:p>
            <a:pPr algn="l"/>
            <a:r>
              <a:rPr lang="zh-CN" altLang="en-US" sz="1600" dirty="0">
                <a:solidFill>
                  <a:schemeClr val="tx1"/>
                </a:solidFill>
                <a:latin typeface="微软雅黑" panose="020B0503020204020204" pitchFamily="34" charset="-122"/>
                <a:ea typeface="微软雅黑" panose="020B0503020204020204" pitchFamily="34" charset="-122"/>
              </a:rPr>
              <a:t>黑板报模板</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09720" y="885622"/>
            <a:ext cx="4714908" cy="561721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&lt;iostream&gt;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y)</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x&gt;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y?x:y</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double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(double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x,double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y)</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x&gt;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y?x:y</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char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(char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y)</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x&gt;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y?x:y</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max(1,3)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max(1.8,1.3)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max('</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Picture 2"/>
          <p:cNvPicPr>
            <a:picLocks noChangeAspect="1" noChangeArrowheads="1"/>
          </p:cNvPicPr>
          <p:nvPr/>
        </p:nvPicPr>
        <p:blipFill>
          <a:blip r:embed="rId1" cstate="print"/>
          <a:srcRect/>
          <a:stretch>
            <a:fillRect/>
          </a:stretch>
        </p:blipFill>
        <p:spPr bwMode="auto">
          <a:xfrm>
            <a:off x="7310447" y="2780928"/>
            <a:ext cx="4515568" cy="2804892"/>
          </a:xfrm>
          <a:prstGeom prst="rect">
            <a:avLst/>
          </a:prstGeom>
          <a:noFill/>
          <a:ln w="9525">
            <a:noFill/>
            <a:miter lim="800000"/>
            <a:headEnd/>
            <a:tailEnd/>
          </a:ln>
        </p:spPr>
      </p:pic>
      <p:sp>
        <p:nvSpPr>
          <p:cNvPr id="5" name="右箭头 4"/>
          <p:cNvSpPr/>
          <p:nvPr/>
        </p:nvSpPr>
        <p:spPr bwMode="auto">
          <a:xfrm>
            <a:off x="6667504" y="3786190"/>
            <a:ext cx="500066" cy="285752"/>
          </a:xfrm>
          <a:prstGeom prst="rightArrow">
            <a:avLst/>
          </a:prstGeom>
          <a:solidFill>
            <a:srgbClr val="C000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lstStyle/>
          <a:p>
            <a:pPr>
              <a:lnSpc>
                <a:spcPct val="100000"/>
              </a:lnSpc>
              <a:spcBef>
                <a:spcPct val="0"/>
              </a:spcBef>
            </a:pPr>
            <a:endParaRPr kumimoji="0" lang="zh-CN" altLang="en-US">
              <a:solidFill>
                <a:srgbClr val="3333FF"/>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3200" y="1628800"/>
            <a:ext cx="4500594" cy="430339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&lt;iostream&gt;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endPar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template &lt;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typename</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T&gt;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T max(T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y)</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return x&gt;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y?x:y</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endPar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max(1,3)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max(1.8,1.3)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max('</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Picture 2"/>
          <p:cNvPicPr>
            <a:picLocks noChangeAspect="1" noChangeArrowheads="1"/>
          </p:cNvPicPr>
          <p:nvPr/>
        </p:nvPicPr>
        <p:blipFill>
          <a:blip r:embed="rId1" cstate="print"/>
          <a:srcRect/>
          <a:stretch>
            <a:fillRect/>
          </a:stretch>
        </p:blipFill>
        <p:spPr bwMode="auto">
          <a:xfrm>
            <a:off x="6837746" y="2914684"/>
            <a:ext cx="4623411" cy="2871880"/>
          </a:xfrm>
          <a:prstGeom prst="rect">
            <a:avLst/>
          </a:prstGeom>
          <a:noFill/>
          <a:ln w="9525">
            <a:noFill/>
            <a:miter lim="800000"/>
            <a:headEnd/>
            <a:tailEnd/>
          </a:ln>
        </p:spPr>
      </p:pic>
      <p:sp>
        <p:nvSpPr>
          <p:cNvPr id="4" name="右箭头 3"/>
          <p:cNvSpPr/>
          <p:nvPr/>
        </p:nvSpPr>
        <p:spPr bwMode="auto">
          <a:xfrm>
            <a:off x="6194803" y="3700502"/>
            <a:ext cx="500066" cy="285752"/>
          </a:xfrm>
          <a:prstGeom prst="rightArrow">
            <a:avLst/>
          </a:prstGeom>
          <a:solidFill>
            <a:srgbClr val="C0000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lstStyle/>
          <a:p>
            <a:pPr>
              <a:lnSpc>
                <a:spcPct val="100000"/>
              </a:lnSpc>
              <a:spcBef>
                <a:spcPct val="0"/>
              </a:spcBef>
            </a:pPr>
            <a:endParaRPr kumimoji="0" lang="zh-CN" altLang="en-US">
              <a:solidFill>
                <a:srgbClr val="3333FF"/>
              </a:solidFill>
              <a:latin typeface="Times New Roman" panose="02020603050405020304" pitchFamily="18" charset="0"/>
              <a:ea typeface="楷体_GB2312" pitchFamily="49" charset="-122"/>
            </a:endParaRPr>
          </a:p>
        </p:txBody>
      </p:sp>
      <p:sp>
        <p:nvSpPr>
          <p:cNvPr id="5" name="TextBox 1"/>
          <p:cNvSpPr txBox="1"/>
          <p:nvPr/>
        </p:nvSpPr>
        <p:spPr>
          <a:xfrm>
            <a:off x="1127448" y="933800"/>
            <a:ext cx="1428760" cy="386080"/>
          </a:xfrm>
          <a:prstGeom prst="rect">
            <a:avLst/>
          </a:prstGeom>
          <a:noFill/>
        </p:spPr>
        <p:txBody>
          <a:bodyPr wrap="square" rtlCol="0">
            <a:spAutoFit/>
          </a:bodyPr>
          <a:lstStyle/>
          <a:p>
            <a:pPr algn="l"/>
            <a:r>
              <a:rPr lang="zh-CN" altLang="en-US" dirty="0">
                <a:solidFill>
                  <a:schemeClr val="tx1"/>
                </a:solidFill>
                <a:latin typeface="微软雅黑" panose="020B0503020204020204" pitchFamily="34" charset="-122"/>
                <a:ea typeface="微软雅黑" panose="020B0503020204020204" pitchFamily="34" charset="-122"/>
              </a:rPr>
              <a:t>函数</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模板</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p:nvPr/>
        </p:nvSpPr>
        <p:spPr>
          <a:xfrm>
            <a:off x="407368" y="1621679"/>
            <a:ext cx="11233248" cy="216471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1200"/>
              </a:spcBef>
              <a:buBlip>
                <a:blip r:embed="rId1"/>
              </a:buBlip>
            </a:pP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类模板</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使用户可以为类声明一种模式，使得类中的某些数据成员、成员函数的参数和返回值能取任意数据类型。</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1"/>
              </a:buBlip>
            </a:pP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类模板</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用于实现类所需数据的类型参数化。类模板在表示数据结构如数组、二叉树和图等显得特别重要，这些数据结构的表示和算法不受所包含的元素类型的影响。</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23"/>
          <p:cNvGrpSpPr/>
          <p:nvPr/>
        </p:nvGrpSpPr>
        <p:grpSpPr>
          <a:xfrm>
            <a:off x="3095604" y="4450654"/>
            <a:ext cx="2571768" cy="2145678"/>
            <a:chOff x="1571604" y="3643314"/>
            <a:chExt cx="2571768" cy="2145678"/>
          </a:xfrm>
        </p:grpSpPr>
        <p:sp>
          <p:nvSpPr>
            <p:cNvPr id="4" name="矩形 3"/>
            <p:cNvSpPr/>
            <p:nvPr/>
          </p:nvSpPr>
          <p:spPr bwMode="auto">
            <a:xfrm>
              <a:off x="1571604" y="4929198"/>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r>
                <a:rPr kumimoji="0"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矩形 4"/>
            <p:cNvSpPr/>
            <p:nvPr/>
          </p:nvSpPr>
          <p:spPr bwMode="auto">
            <a:xfrm>
              <a:off x="1571604" y="4500570"/>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矩形 5"/>
            <p:cNvSpPr/>
            <p:nvPr/>
          </p:nvSpPr>
          <p:spPr bwMode="auto">
            <a:xfrm>
              <a:off x="1571604" y="4071942"/>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矩形 6"/>
            <p:cNvSpPr/>
            <p:nvPr/>
          </p:nvSpPr>
          <p:spPr bwMode="auto">
            <a:xfrm>
              <a:off x="1571604" y="3643314"/>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endParaRPr kumimoji="0" lang="zh-CN" altLang="en-US" sz="180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8" name="TextBox 11"/>
            <p:cNvSpPr txBox="1"/>
            <p:nvPr/>
          </p:nvSpPr>
          <p:spPr>
            <a:xfrm>
              <a:off x="1571604" y="5500702"/>
              <a:ext cx="857256" cy="288290"/>
            </a:xfrm>
            <a:prstGeom prst="rect">
              <a:avLst/>
            </a:prstGeom>
            <a:noFill/>
          </p:spPr>
          <p:txBody>
            <a:bodyPr wrap="square" rtlCol="0">
              <a:spAutoFit/>
            </a:bodyPr>
            <a:lstStyle/>
            <a:p>
              <a:pPr algn="l"/>
              <a:r>
                <a:rPr lang="zh-CN" altLang="en-US" sz="1600" dirty="0">
                  <a:solidFill>
                    <a:schemeClr val="tx1"/>
                  </a:solidFill>
                  <a:latin typeface="微软雅黑" panose="020B0503020204020204" pitchFamily="34" charset="-122"/>
                  <a:ea typeface="微软雅黑" panose="020B0503020204020204" pitchFamily="34" charset="-122"/>
                </a:rPr>
                <a:t>整数栈</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3286116" y="4929198"/>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endParaRPr kumimoji="0"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矩形 9"/>
            <p:cNvSpPr/>
            <p:nvPr/>
          </p:nvSpPr>
          <p:spPr bwMode="auto">
            <a:xfrm>
              <a:off x="3286116" y="4500570"/>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kumimoji="0"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矩形 10"/>
            <p:cNvSpPr/>
            <p:nvPr/>
          </p:nvSpPr>
          <p:spPr bwMode="auto">
            <a:xfrm>
              <a:off x="3286116" y="4071942"/>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kumimoji="0"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矩形 11"/>
            <p:cNvSpPr/>
            <p:nvPr/>
          </p:nvSpPr>
          <p:spPr bwMode="auto">
            <a:xfrm>
              <a:off x="3286116" y="3643314"/>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endParaRPr kumimoji="0" lang="zh-CN" altLang="en-US" sz="180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13" name="TextBox 16"/>
            <p:cNvSpPr txBox="1"/>
            <p:nvPr/>
          </p:nvSpPr>
          <p:spPr>
            <a:xfrm>
              <a:off x="3286116" y="5500702"/>
              <a:ext cx="857256" cy="288290"/>
            </a:xfrm>
            <a:prstGeom prst="rect">
              <a:avLst/>
            </a:prstGeom>
            <a:noFill/>
          </p:spPr>
          <p:txBody>
            <a:bodyPr wrap="square" rtlCol="0">
              <a:spAutoFit/>
            </a:bodyPr>
            <a:lstStyle/>
            <a:p>
              <a:pPr algn="l"/>
              <a:r>
                <a:rPr lang="zh-CN" altLang="en-US" sz="1600" dirty="0">
                  <a:solidFill>
                    <a:schemeClr val="tx1"/>
                  </a:solidFill>
                  <a:latin typeface="微软雅黑" panose="020B0503020204020204" pitchFamily="34" charset="-122"/>
                  <a:ea typeface="微软雅黑" panose="020B0503020204020204" pitchFamily="34" charset="-122"/>
                </a:rPr>
                <a:t>字符栈</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grpSp>
        <p:nvGrpSpPr>
          <p:cNvPr id="14" name="组合 24"/>
          <p:cNvGrpSpPr/>
          <p:nvPr/>
        </p:nvGrpSpPr>
        <p:grpSpPr>
          <a:xfrm>
            <a:off x="4452926" y="3879150"/>
            <a:ext cx="3714776" cy="2717182"/>
            <a:chOff x="2928926" y="3071810"/>
            <a:chExt cx="3714776" cy="2717182"/>
          </a:xfrm>
        </p:grpSpPr>
        <p:sp>
          <p:nvSpPr>
            <p:cNvPr id="15" name="矩形 14"/>
            <p:cNvSpPr/>
            <p:nvPr/>
          </p:nvSpPr>
          <p:spPr bwMode="auto">
            <a:xfrm>
              <a:off x="5786446" y="4929198"/>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r>
                <a:rPr kumimoji="0"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矩形 15"/>
            <p:cNvSpPr/>
            <p:nvPr/>
          </p:nvSpPr>
          <p:spPr bwMode="auto">
            <a:xfrm>
              <a:off x="5786446" y="4500570"/>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r>
                <a:rPr kumimoji="0"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矩形 16"/>
            <p:cNvSpPr/>
            <p:nvPr/>
          </p:nvSpPr>
          <p:spPr bwMode="auto">
            <a:xfrm>
              <a:off x="5786446" y="4071942"/>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r>
                <a:rPr kumimoji="0"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0"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矩形 17"/>
            <p:cNvSpPr/>
            <p:nvPr/>
          </p:nvSpPr>
          <p:spPr bwMode="auto">
            <a:xfrm>
              <a:off x="5786446" y="3643314"/>
              <a:ext cx="857256" cy="42862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lstStyle/>
            <a:p>
              <a:pPr>
                <a:lnSpc>
                  <a:spcPct val="100000"/>
                </a:lnSpc>
                <a:spcBef>
                  <a:spcPct val="0"/>
                </a:spcBef>
              </a:pPr>
              <a:endParaRPr kumimoji="0" lang="zh-CN" altLang="en-US" sz="180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19" name="TextBox 21"/>
            <p:cNvSpPr txBox="1"/>
            <p:nvPr/>
          </p:nvSpPr>
          <p:spPr>
            <a:xfrm>
              <a:off x="5786446" y="5500702"/>
              <a:ext cx="857256" cy="288290"/>
            </a:xfrm>
            <a:prstGeom prst="rect">
              <a:avLst/>
            </a:prstGeom>
            <a:noFill/>
          </p:spPr>
          <p:txBody>
            <a:bodyPr wrap="square" rtlCol="0">
              <a:spAutoFit/>
            </a:bodyPr>
            <a:lstStyle/>
            <a:p>
              <a:pPr algn="l"/>
              <a:r>
                <a:rPr lang="zh-CN" altLang="en-US" sz="1600" dirty="0">
                  <a:solidFill>
                    <a:schemeClr val="tx1"/>
                  </a:solidFill>
                  <a:latin typeface="微软雅黑" panose="020B0503020204020204" pitchFamily="34" charset="-122"/>
                  <a:ea typeface="微软雅黑" panose="020B0503020204020204" pitchFamily="34" charset="-122"/>
                </a:rPr>
                <a:t>栈模板</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0" name="上弧形箭头 22"/>
            <p:cNvSpPr/>
            <p:nvPr/>
          </p:nvSpPr>
          <p:spPr bwMode="auto">
            <a:xfrm>
              <a:off x="2928926" y="3071810"/>
              <a:ext cx="3143272" cy="500066"/>
            </a:xfrm>
            <a:prstGeom prst="curvedDownArrow">
              <a:avLst/>
            </a:prstGeom>
            <a:solidFill>
              <a:srgbClr val="FF00FF"/>
            </a:solidFill>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lstStyle/>
            <a:p>
              <a:pPr>
                <a:lnSpc>
                  <a:spcPct val="100000"/>
                </a:lnSpc>
                <a:spcBef>
                  <a:spcPct val="0"/>
                </a:spcBef>
              </a:pPr>
              <a:endParaRPr kumimoji="0" lang="zh-CN" altLang="en-US">
                <a:solidFill>
                  <a:srgbClr val="3333FF"/>
                </a:solidFill>
                <a:latin typeface="Times New Roman" panose="02020603050405020304" pitchFamily="18" charset="0"/>
                <a:ea typeface="楷体_GB2312" pitchFamily="49" charset="-122"/>
              </a:endParaRPr>
            </a:p>
          </p:txBody>
        </p:sp>
      </p:grpSp>
      <p:sp>
        <p:nvSpPr>
          <p:cNvPr id="21" name="Text Box 2" descr="信纸"/>
          <p:cNvSpPr txBox="1">
            <a:spLocks noChangeArrowheads="1"/>
          </p:cNvSpPr>
          <p:nvPr/>
        </p:nvSpPr>
        <p:spPr bwMode="auto">
          <a:xfrm>
            <a:off x="551384" y="898038"/>
            <a:ext cx="2952750" cy="512445"/>
          </a:xfrm>
          <a:prstGeom prst="rect">
            <a:avLst/>
          </a:prstGeom>
          <a:solidFill>
            <a:srgbClr val="FC9A48"/>
          </a:solidFill>
          <a:ln w="28575" algn="ctr">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72000" bIns="72000">
            <a:spAutoFit/>
          </a:bodyPr>
          <a:lstStyle/>
          <a:p>
            <a:pPr>
              <a:lnSpc>
                <a:spcPct val="100000"/>
              </a:lnSpc>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12.2.4 </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模板类</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ppt_w</p:attrName>
                                        </p:attrNameLst>
                                      </p:cBhvr>
                                      <p:tavLst>
                                        <p:tav tm="0">
                                          <p:val>
                                            <p:fltVal val="0"/>
                                          </p:val>
                                        </p:tav>
                                        <p:tav tm="100000">
                                          <p:val>
                                            <p:strVal val="#ppt_w"/>
                                          </p:val>
                                        </p:tav>
                                      </p:tavLst>
                                    </p:anim>
                                    <p:anim calcmode="lin" valueType="num">
                                      <p:cBhvr>
                                        <p:cTn id="26" dur="1000" fill="hold"/>
                                        <p:tgtEl>
                                          <p:spTgt spid="21"/>
                                        </p:tgtEl>
                                        <p:attrNameLst>
                                          <p:attrName>ppt_h</p:attrName>
                                        </p:attrNameLst>
                                      </p:cBhvr>
                                      <p:tavLst>
                                        <p:tav tm="0">
                                          <p:val>
                                            <p:fltVal val="0"/>
                                          </p:val>
                                        </p:tav>
                                        <p:tav tm="100000">
                                          <p:val>
                                            <p:strVal val="#ppt_h"/>
                                          </p:val>
                                        </p:tav>
                                      </p:tavLst>
                                    </p:anim>
                                    <p:anim calcmode="lin" valueType="num">
                                      <p:cBhvr>
                                        <p:cTn id="27" dur="1000" fill="hold"/>
                                        <p:tgtEl>
                                          <p:spTgt spid="21"/>
                                        </p:tgtEl>
                                        <p:attrNameLst>
                                          <p:attrName>style.rotation</p:attrName>
                                        </p:attrNameLst>
                                      </p:cBhvr>
                                      <p:tavLst>
                                        <p:tav tm="0">
                                          <p:val>
                                            <p:fltVal val="90"/>
                                          </p:val>
                                        </p:tav>
                                        <p:tav tm="100000">
                                          <p:val>
                                            <p:fltVal val="0"/>
                                          </p:val>
                                        </p:tav>
                                      </p:tavLst>
                                    </p:anim>
                                    <p:animEffect transition="in" filter="fade">
                                      <p:cBhvr>
                                        <p:cTn id="2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1"/>
          <p:cNvGrpSpPr/>
          <p:nvPr/>
        </p:nvGrpSpPr>
        <p:grpSpPr bwMode="auto">
          <a:xfrm>
            <a:off x="1914348" y="1090613"/>
            <a:ext cx="2674937" cy="2392362"/>
            <a:chOff x="61" y="687"/>
            <a:chExt cx="1685" cy="1507"/>
          </a:xfrm>
        </p:grpSpPr>
        <p:sp>
          <p:nvSpPr>
            <p:cNvPr id="4" name="Oval 5"/>
            <p:cNvSpPr>
              <a:spLocks noChangeArrowheads="1"/>
            </p:cNvSpPr>
            <p:nvPr/>
          </p:nvSpPr>
          <p:spPr bwMode="auto">
            <a:xfrm>
              <a:off x="340" y="970"/>
              <a:ext cx="1406" cy="1224"/>
            </a:xfrm>
            <a:prstGeom prst="ellipse">
              <a:avLst/>
            </a:prstGeom>
            <a:solidFill>
              <a:srgbClr val="FC9A48"/>
            </a:solidFill>
          </p:spPr>
          <p:style>
            <a:lnRef idx="3">
              <a:schemeClr val="lt1"/>
            </a:lnRef>
            <a:fillRef idx="1">
              <a:schemeClr val="accent2"/>
            </a:fillRef>
            <a:effectRef idx="1">
              <a:schemeClr val="accent2"/>
            </a:effectRef>
            <a:fontRef idx="minor">
              <a:schemeClr val="lt1"/>
            </a:fontRef>
          </p:style>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5" name="Text Box 6"/>
            <p:cNvSpPr txBox="1">
              <a:spLocks noChangeArrowheads="1"/>
            </p:cNvSpPr>
            <p:nvPr/>
          </p:nvSpPr>
          <p:spPr bwMode="auto">
            <a:xfrm>
              <a:off x="567" y="1170"/>
              <a:ext cx="862" cy="139"/>
            </a:xfrm>
            <a:prstGeom prst="rect">
              <a:avLst/>
            </a:prstGeom>
            <a:noFill/>
            <a:ln w="28575" algn="ctr">
              <a:noFill/>
              <a:miter lim="800000"/>
            </a:ln>
            <a:effectLst/>
          </p:spPr>
          <p:txBody>
            <a:bodyPr lIns="0" tIns="0" rIns="0" bIns="0">
              <a:spAutoFit/>
            </a:bodyPr>
            <a:lstStyle/>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姓名：张三</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 Box 7"/>
            <p:cNvSpPr txBox="1">
              <a:spLocks noChangeArrowheads="1"/>
            </p:cNvSpPr>
            <p:nvPr/>
          </p:nvSpPr>
          <p:spPr bwMode="auto">
            <a:xfrm>
              <a:off x="567" y="1439"/>
              <a:ext cx="1098" cy="601"/>
            </a:xfrm>
            <a:prstGeom prst="rect">
              <a:avLst/>
            </a:prstGeom>
            <a:noFill/>
            <a:ln w="28575" algn="ctr">
              <a:noFill/>
              <a:miter lim="800000"/>
            </a:ln>
            <a:effectLst/>
          </p:spPr>
          <p:txBody>
            <a:bodyPr wrap="square" lIns="0" tIns="0" rIns="0" bIns="0">
              <a:spAutoFit/>
            </a:bodyPr>
            <a:lstStyle/>
            <a:p>
              <a:pPr algn="l">
                <a:lnSpc>
                  <a:spcPct val="7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操作：</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7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①输入“张三”</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7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②输出“张三”</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 Box 8"/>
            <p:cNvSpPr txBox="1">
              <a:spLocks noChangeArrowheads="1"/>
            </p:cNvSpPr>
            <p:nvPr/>
          </p:nvSpPr>
          <p:spPr bwMode="auto">
            <a:xfrm>
              <a:off x="61" y="687"/>
              <a:ext cx="1231" cy="186"/>
            </a:xfrm>
            <a:prstGeom prst="rect">
              <a:avLst/>
            </a:prstGeom>
            <a:noFill/>
            <a:ln w="28575" algn="ctr">
              <a:noFill/>
              <a:miter lim="800000"/>
            </a:ln>
            <a:effectLst/>
          </p:spPr>
          <p:txBody>
            <a:bodyPr wrap="square" lIns="0" tIns="0" rIns="0" bIns="0">
              <a:spAutoFit/>
            </a:bodyPr>
            <a:lstStyle/>
            <a:p>
              <a:pPr algn="l">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张三</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”对象</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8" name="Group 22"/>
          <p:cNvGrpSpPr/>
          <p:nvPr/>
        </p:nvGrpSpPr>
        <p:grpSpPr bwMode="auto">
          <a:xfrm>
            <a:off x="1923873" y="3700465"/>
            <a:ext cx="2665412" cy="2782888"/>
            <a:chOff x="157" y="2331"/>
            <a:chExt cx="1679" cy="1753"/>
          </a:xfrm>
        </p:grpSpPr>
        <p:sp>
          <p:nvSpPr>
            <p:cNvPr id="9" name="Oval 9"/>
            <p:cNvSpPr>
              <a:spLocks noChangeArrowheads="1"/>
            </p:cNvSpPr>
            <p:nvPr/>
          </p:nvSpPr>
          <p:spPr bwMode="auto">
            <a:xfrm>
              <a:off x="430" y="2614"/>
              <a:ext cx="1406" cy="1224"/>
            </a:xfrm>
            <a:prstGeom prst="ellipse">
              <a:avLst/>
            </a:prstGeom>
            <a:solidFill>
              <a:srgbClr val="FC9A48"/>
            </a:solidFill>
          </p:spPr>
          <p:style>
            <a:lnRef idx="3">
              <a:schemeClr val="lt1"/>
            </a:lnRef>
            <a:fillRef idx="1">
              <a:schemeClr val="accent2"/>
            </a:fillRef>
            <a:effectRef idx="1">
              <a:schemeClr val="accent2"/>
            </a:effectRef>
            <a:fontRef idx="minor">
              <a:schemeClr val="lt1"/>
            </a:fontRef>
          </p:style>
          <p:txBody>
            <a:bodyPr wrap="none" anchor="ctr"/>
            <a:lstStyle/>
            <a:p>
              <a:endParaRPr lang="zh-CN" altLang="en-US" sz="1800" dirty="0">
                <a:latin typeface="Consolas" panose="020B0609020204030204" pitchFamily="49" charset="0"/>
                <a:ea typeface="仿宋" panose="02010609060101010101" pitchFamily="49" charset="-122"/>
                <a:cs typeface="Consolas" panose="020B0609020204030204" pitchFamily="49" charset="0"/>
              </a:endParaRPr>
            </a:p>
          </p:txBody>
        </p:sp>
        <p:sp>
          <p:nvSpPr>
            <p:cNvPr id="10" name="Text Box 10"/>
            <p:cNvSpPr txBox="1">
              <a:spLocks noChangeArrowheads="1"/>
            </p:cNvSpPr>
            <p:nvPr/>
          </p:nvSpPr>
          <p:spPr bwMode="auto">
            <a:xfrm>
              <a:off x="657" y="2832"/>
              <a:ext cx="862" cy="139"/>
            </a:xfrm>
            <a:prstGeom prst="rect">
              <a:avLst/>
            </a:prstGeom>
            <a:noFill/>
            <a:ln w="28575" algn="ctr">
              <a:noFill/>
              <a:miter lim="800000"/>
            </a:ln>
            <a:effectLst/>
          </p:spPr>
          <p:txBody>
            <a:bodyPr lIns="0" tIns="0" rIns="0" bIns="0">
              <a:spAutoFit/>
            </a:bodyPr>
            <a:lstStyle/>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姓名：李四</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Text Box 11"/>
            <p:cNvSpPr txBox="1">
              <a:spLocks noChangeArrowheads="1"/>
            </p:cNvSpPr>
            <p:nvPr/>
          </p:nvSpPr>
          <p:spPr bwMode="auto">
            <a:xfrm>
              <a:off x="657" y="3104"/>
              <a:ext cx="1098" cy="601"/>
            </a:xfrm>
            <a:prstGeom prst="rect">
              <a:avLst/>
            </a:prstGeom>
            <a:noFill/>
            <a:ln w="28575" algn="ctr">
              <a:noFill/>
              <a:miter lim="800000"/>
            </a:ln>
            <a:effectLst/>
          </p:spPr>
          <p:txBody>
            <a:bodyPr wrap="square" lIns="0" tIns="0" rIns="0" bIns="0">
              <a:spAutoFit/>
            </a:bodyPr>
            <a:lstStyle/>
            <a:p>
              <a:pPr algn="l">
                <a:lnSpc>
                  <a:spcPct val="7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操作：</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7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①输入“李四”</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7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②输出“李四”</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Text Box 12"/>
            <p:cNvSpPr txBox="1">
              <a:spLocks noChangeArrowheads="1"/>
            </p:cNvSpPr>
            <p:nvPr/>
          </p:nvSpPr>
          <p:spPr bwMode="auto">
            <a:xfrm>
              <a:off x="157" y="2331"/>
              <a:ext cx="1225" cy="186"/>
            </a:xfrm>
            <a:prstGeom prst="rect">
              <a:avLst/>
            </a:prstGeom>
            <a:noFill/>
            <a:ln w="28575" algn="ctr">
              <a:noFill/>
              <a:miter lim="800000"/>
            </a:ln>
            <a:effectLst/>
          </p:spPr>
          <p:txBody>
            <a:bodyPr wrap="square" lIns="0" tIns="0" rIns="0" bIns="0">
              <a:spAutoFit/>
            </a:bodyPr>
            <a:lstStyle/>
            <a:p>
              <a:pPr algn="l">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李四</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”对象</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Text Box 13"/>
            <p:cNvSpPr txBox="1">
              <a:spLocks noChangeArrowheads="1"/>
            </p:cNvSpPr>
            <p:nvPr/>
          </p:nvSpPr>
          <p:spPr bwMode="auto">
            <a:xfrm>
              <a:off x="613" y="3884"/>
              <a:ext cx="952" cy="200"/>
            </a:xfrm>
            <a:prstGeom prst="rect">
              <a:avLst/>
            </a:prstGeom>
            <a:noFill/>
            <a:ln w="28575" algn="ctr">
              <a:noFill/>
              <a:miter lim="800000"/>
            </a:ln>
            <a:effectLst/>
          </p:spPr>
          <p:txBody>
            <a:bodyPr>
              <a:spAutoFit/>
            </a:bodyPr>
            <a:lstStyle/>
            <a:p>
              <a:pPr algn="l">
                <a:spcBef>
                  <a:spcPct val="50000"/>
                </a:spcBef>
              </a:pPr>
              <a:r>
                <a:rPr lang="en-US" altLang="zh-CN" sz="1800" dirty="0">
                  <a:solidFill>
                    <a:schemeClr val="tx1"/>
                  </a:solidFill>
                  <a:latin typeface="Consolas" panose="020B0609020204030204" pitchFamily="49" charset="0"/>
                  <a:ea typeface="仿宋" panose="02010609060101010101" pitchFamily="49" charset="-122"/>
                  <a:cs typeface="Consolas" panose="020B0609020204030204" pitchFamily="49" charset="0"/>
                </a:rPr>
                <a:t>……</a:t>
              </a:r>
              <a:endParaRPr lang="en-US" altLang="zh-CN" sz="1800" dirty="0">
                <a:solidFill>
                  <a:schemeClr val="tx1"/>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4" name="Group 24"/>
          <p:cNvGrpSpPr/>
          <p:nvPr/>
        </p:nvGrpSpPr>
        <p:grpSpPr bwMode="auto">
          <a:xfrm>
            <a:off x="7103890" y="2476501"/>
            <a:ext cx="2376487" cy="2392363"/>
            <a:chOff x="3651" y="1560"/>
            <a:chExt cx="1497" cy="1507"/>
          </a:xfrm>
        </p:grpSpPr>
        <p:sp>
          <p:nvSpPr>
            <p:cNvPr id="15" name="Oval 16"/>
            <p:cNvSpPr>
              <a:spLocks noChangeArrowheads="1"/>
            </p:cNvSpPr>
            <p:nvPr/>
          </p:nvSpPr>
          <p:spPr bwMode="auto">
            <a:xfrm>
              <a:off x="3742" y="1843"/>
              <a:ext cx="1406" cy="1224"/>
            </a:xfrm>
            <a:prstGeom prst="ellipse">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wrap="none" anchor="ctr"/>
            <a:lstStyle/>
            <a:p>
              <a:endParaRPr lang="zh-CN" altLang="en-US" sz="1800" dirty="0">
                <a:latin typeface="Consolas" panose="020B0609020204030204" pitchFamily="49" charset="0"/>
                <a:ea typeface="仿宋" panose="02010609060101010101" pitchFamily="49" charset="-122"/>
                <a:cs typeface="Consolas" panose="020B0609020204030204" pitchFamily="49" charset="0"/>
              </a:endParaRPr>
            </a:p>
          </p:txBody>
        </p:sp>
        <p:sp>
          <p:nvSpPr>
            <p:cNvPr id="16" name="Text Box 17"/>
            <p:cNvSpPr txBox="1">
              <a:spLocks noChangeArrowheads="1"/>
            </p:cNvSpPr>
            <p:nvPr/>
          </p:nvSpPr>
          <p:spPr bwMode="auto">
            <a:xfrm>
              <a:off x="3969" y="2067"/>
              <a:ext cx="862" cy="155"/>
            </a:xfrm>
            <a:prstGeom prst="rect">
              <a:avLst/>
            </a:prstGeom>
            <a:noFill/>
            <a:ln w="28575" algn="ctr">
              <a:noFill/>
              <a:miter lim="800000"/>
            </a:ln>
            <a:effectLst/>
          </p:spPr>
          <p:txBody>
            <a:bodyPr lIns="0" tIns="0" rIns="0" bIns="0">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姓名：</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XXX</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Text Box 18"/>
            <p:cNvSpPr txBox="1">
              <a:spLocks noChangeArrowheads="1"/>
            </p:cNvSpPr>
            <p:nvPr/>
          </p:nvSpPr>
          <p:spPr bwMode="auto">
            <a:xfrm>
              <a:off x="3969" y="2339"/>
              <a:ext cx="942" cy="601"/>
            </a:xfrm>
            <a:prstGeom prst="rect">
              <a:avLst/>
            </a:prstGeom>
            <a:noFill/>
            <a:ln w="28575" algn="ctr">
              <a:noFill/>
              <a:miter lim="800000"/>
            </a:ln>
            <a:effectLst/>
          </p:spPr>
          <p:txBody>
            <a:bodyPr wrap="square" lIns="0" tIns="0" rIns="0" bIns="0">
              <a:spAutoFit/>
            </a:bodyPr>
            <a:lstStyle/>
            <a:p>
              <a:pPr algn="l">
                <a:lnSpc>
                  <a:spcPct val="7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操作：</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7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①输入姓名</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7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②输出姓名</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Text Box 19"/>
            <p:cNvSpPr txBox="1">
              <a:spLocks noChangeArrowheads="1"/>
            </p:cNvSpPr>
            <p:nvPr/>
          </p:nvSpPr>
          <p:spPr bwMode="auto">
            <a:xfrm>
              <a:off x="3651" y="1560"/>
              <a:ext cx="1260" cy="186"/>
            </a:xfrm>
            <a:prstGeom prst="rect">
              <a:avLst/>
            </a:prstGeom>
            <a:noFill/>
            <a:ln w="28575" algn="ctr">
              <a:noFill/>
              <a:miter lim="800000"/>
            </a:ln>
            <a:effectLst/>
          </p:spPr>
          <p:txBody>
            <a:bodyPr wrap="square" lIns="0" tIns="0" rIns="0" bIns="0">
              <a:spAutoFit/>
            </a:bodyPr>
            <a:lstStyle/>
            <a:p>
              <a:pPr algn="l">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学生</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9" name="Group 23"/>
          <p:cNvGrpSpPr/>
          <p:nvPr/>
        </p:nvGrpSpPr>
        <p:grpSpPr bwMode="auto">
          <a:xfrm>
            <a:off x="5032189" y="1196976"/>
            <a:ext cx="2017713" cy="5040313"/>
            <a:chOff x="2290" y="754"/>
            <a:chExt cx="1271" cy="3175"/>
          </a:xfrm>
        </p:grpSpPr>
        <p:sp>
          <p:nvSpPr>
            <p:cNvPr id="20" name="AutoShape 14"/>
            <p:cNvSpPr/>
            <p:nvPr/>
          </p:nvSpPr>
          <p:spPr bwMode="auto">
            <a:xfrm>
              <a:off x="2290" y="754"/>
              <a:ext cx="136" cy="3175"/>
            </a:xfrm>
            <a:prstGeom prst="rightBrace">
              <a:avLst>
                <a:gd name="adj1" fmla="val 98652"/>
                <a:gd name="adj2" fmla="val 50000"/>
              </a:avLst>
            </a:prstGeom>
          </p:spPr>
          <p:style>
            <a:lnRef idx="2">
              <a:schemeClr val="dk1"/>
            </a:lnRef>
            <a:fillRef idx="0">
              <a:schemeClr val="dk1"/>
            </a:fillRef>
            <a:effectRef idx="1">
              <a:schemeClr val="dk1"/>
            </a:effectRef>
            <a:fontRef idx="minor">
              <a:schemeClr val="tx1"/>
            </a:fontRef>
          </p:style>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21" name="AutoShape 15"/>
            <p:cNvSpPr>
              <a:spLocks noChangeArrowheads="1"/>
            </p:cNvSpPr>
            <p:nvPr/>
          </p:nvSpPr>
          <p:spPr bwMode="auto">
            <a:xfrm>
              <a:off x="2605" y="2240"/>
              <a:ext cx="907" cy="227"/>
            </a:xfrm>
            <a:prstGeom prst="rightArrow">
              <a:avLst>
                <a:gd name="adj1" fmla="val 50000"/>
                <a:gd name="adj2" fmla="val 99890"/>
              </a:avLst>
            </a:prstGeom>
          </p:spPr>
          <p:style>
            <a:lnRef idx="1">
              <a:schemeClr val="dk1"/>
            </a:lnRef>
            <a:fillRef idx="3">
              <a:schemeClr val="dk1"/>
            </a:fillRef>
            <a:effectRef idx="2">
              <a:schemeClr val="dk1"/>
            </a:effectRef>
            <a:fontRef idx="minor">
              <a:schemeClr val="lt1"/>
            </a:fontRef>
          </p:style>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22" name="Text Box 20"/>
            <p:cNvSpPr txBox="1">
              <a:spLocks noChangeArrowheads="1"/>
            </p:cNvSpPr>
            <p:nvPr/>
          </p:nvSpPr>
          <p:spPr bwMode="auto">
            <a:xfrm>
              <a:off x="2699" y="2024"/>
              <a:ext cx="862" cy="186"/>
            </a:xfrm>
            <a:prstGeom prst="rect">
              <a:avLst/>
            </a:prstGeom>
            <a:noFill/>
            <a:ln w="28575" algn="ctr">
              <a:noFill/>
              <a:miter lim="800000"/>
            </a:ln>
            <a:effectLst/>
          </p:spPr>
          <p:txBody>
            <a:bodyPr lIns="0" tIns="0" rIns="0" bIns="0">
              <a:spAutoFit/>
            </a:bodyPr>
            <a:lstStyle/>
            <a:p>
              <a:pPr algn="l">
                <a:spcBef>
                  <a:spcPct val="50000"/>
                </a:spcBef>
              </a:pP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抽象成类</a:t>
              </a:r>
              <a:endPar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407368" y="1015716"/>
            <a:ext cx="6831640" cy="435610"/>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声明定义类模板的一般格式如下：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4"/>
          <p:cNvSpPr txBox="1"/>
          <p:nvPr/>
        </p:nvSpPr>
        <p:spPr>
          <a:xfrm>
            <a:off x="2381224" y="1489445"/>
            <a:ext cx="6429420" cy="529399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lnRef>
          <a:fillRef idx="1">
            <a:schemeClr val="lt1"/>
          </a:fillRef>
          <a:effectRef idx="0">
            <a:schemeClr val="accent4"/>
          </a:effectRef>
          <a:fontRef idx="minor">
            <a:schemeClr val="dk1"/>
          </a:fontRef>
        </p:style>
        <p:txBody>
          <a:bodyPr wrap="square" lIns="216000" tIns="108000" bIns="108000" rtlCol="0">
            <a:spAutoFit/>
          </a:bodyPr>
          <a:lstStyle/>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类型形参表</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class </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类模板名</a:t>
            </a:r>
            <a:endPar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类声明体</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endPar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类型形参表</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返回类型 类名</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类型名表</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成员函数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形参表</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成员函数定义体</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类型形参表</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返回类型 类名</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类型名表</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成员函数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形参表</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成员函数定义体</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205618"/>
            <a:ext cx="11017224" cy="808990"/>
          </a:xfrm>
          <a:prstGeom prst="rect">
            <a:avLst/>
          </a:prstGeom>
          <a:noFill/>
        </p:spPr>
        <p:txBody>
          <a:bodyPr wrap="square" rtlCol="0">
            <a:spAutoFit/>
          </a:bodyPr>
          <a:lstStyle/>
          <a:p>
            <a:pPr algn="l">
              <a:lnSpc>
                <a:spcPts val="28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类模板不能直接使用，必须先实例化为相应的模板类，再定义该模板类的对象后才能使用。</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271464" y="3789040"/>
            <a:ext cx="9865096" cy="2676525"/>
          </a:xfrm>
          <a:prstGeom prst="rect">
            <a:avLst/>
          </a:prstGeom>
          <a:noFill/>
        </p:spPr>
        <p:txBody>
          <a:bodyPr wrap="square" rtlCol="0">
            <a:spAutoFit/>
          </a:bodyPr>
          <a:lstStyle/>
          <a:p>
            <a:pPr algn="l">
              <a:lnSpc>
                <a:spcPct val="150000"/>
              </a:lnSpc>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定义类模板之后，创建模板类的一般格式如下：</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类模板名</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类型实参表</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 </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对象表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其中，“类型实参表”应与该类模板中的“类型形参表”相匹配。“对象表”是定义该模板类的一个或多个对象。</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13"/>
          <p:cNvGrpSpPr/>
          <p:nvPr/>
        </p:nvGrpSpPr>
        <p:grpSpPr>
          <a:xfrm>
            <a:off x="2738414" y="2420063"/>
            <a:ext cx="6858048" cy="928694"/>
            <a:chOff x="1214414" y="1643050"/>
            <a:chExt cx="6858048" cy="928694"/>
          </a:xfrm>
        </p:grpSpPr>
        <p:sp>
          <p:nvSpPr>
            <p:cNvPr id="5" name="椭圆 4"/>
            <p:cNvSpPr/>
            <p:nvPr/>
          </p:nvSpPr>
          <p:spPr bwMode="auto">
            <a:xfrm>
              <a:off x="1214414" y="1643050"/>
              <a:ext cx="1071570" cy="928694"/>
            </a:xfrm>
            <a:prstGeom prst="ellipse">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lstStyle/>
            <a:p>
              <a:r>
                <a:rPr lang="zh-CN" altLang="zh-CN" sz="1800" dirty="0">
                  <a:latin typeface="微软雅黑" panose="020B0503020204020204" pitchFamily="34" charset="-122"/>
                  <a:ea typeface="微软雅黑" panose="020B0503020204020204" pitchFamily="34" charset="-122"/>
                </a:rPr>
                <a:t>类模板</a:t>
              </a:r>
              <a:endParaRPr lang="zh-CN" altLang="zh-CN" sz="1800" dirty="0">
                <a:latin typeface="微软雅黑" panose="020B0503020204020204" pitchFamily="34" charset="-122"/>
                <a:ea typeface="微软雅黑" panose="020B0503020204020204" pitchFamily="34" charset="-122"/>
              </a:endParaRPr>
            </a:p>
          </p:txBody>
        </p:sp>
        <p:sp>
          <p:nvSpPr>
            <p:cNvPr id="6" name="椭圆 5"/>
            <p:cNvSpPr/>
            <p:nvPr/>
          </p:nvSpPr>
          <p:spPr bwMode="auto">
            <a:xfrm>
              <a:off x="3929058" y="1643050"/>
              <a:ext cx="1071570" cy="928694"/>
            </a:xfrm>
            <a:prstGeom prst="ellipse">
              <a:avLst/>
            </a:prstGeom>
            <a:solidFill>
              <a:schemeClr val="accent6">
                <a:lumMod val="75000"/>
              </a:schemeClr>
            </a:solidFill>
            <a:ln>
              <a:noFill/>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lstStyle/>
            <a:p>
              <a:r>
                <a:rPr lang="zh-CN" altLang="zh-CN" sz="1800" dirty="0">
                  <a:solidFill>
                    <a:srgbClr val="C00000"/>
                  </a:solidFill>
                  <a:latin typeface="微软雅黑" panose="020B0503020204020204" pitchFamily="34" charset="-122"/>
                  <a:ea typeface="微软雅黑" panose="020B0503020204020204" pitchFamily="34" charset="-122"/>
                </a:rPr>
                <a:t>模板类</a:t>
              </a:r>
              <a:endParaRPr lang="zh-CN" altLang="zh-CN" sz="1800" dirty="0">
                <a:solidFill>
                  <a:srgbClr val="C00000"/>
                </a:solidFill>
                <a:latin typeface="微软雅黑" panose="020B0503020204020204" pitchFamily="34" charset="-122"/>
                <a:ea typeface="微软雅黑" panose="020B0503020204020204" pitchFamily="34" charset="-122"/>
              </a:endParaRPr>
            </a:p>
          </p:txBody>
        </p:sp>
        <p:sp>
          <p:nvSpPr>
            <p:cNvPr id="7" name="椭圆 6"/>
            <p:cNvSpPr/>
            <p:nvPr/>
          </p:nvSpPr>
          <p:spPr bwMode="auto">
            <a:xfrm>
              <a:off x="7000892" y="1643050"/>
              <a:ext cx="1071570" cy="928694"/>
            </a:xfrm>
            <a:prstGeom prst="ellipse">
              <a:avLst/>
            </a:prstGeom>
            <a:solidFill>
              <a:schemeClr val="accent6"/>
            </a:solidFill>
            <a:ln>
              <a:noFill/>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lstStyle/>
            <a:p>
              <a:r>
                <a:rPr lang="zh-CN" altLang="zh-CN" sz="1800" dirty="0">
                  <a:solidFill>
                    <a:srgbClr val="FF0000"/>
                  </a:solidFill>
                  <a:latin typeface="微软雅黑" panose="020B0503020204020204" pitchFamily="34" charset="-122"/>
                  <a:ea typeface="微软雅黑" panose="020B0503020204020204" pitchFamily="34" charset="-122"/>
                </a:rPr>
                <a:t>类</a:t>
              </a:r>
              <a:r>
                <a:rPr lang="zh-CN" altLang="en-US" sz="1800" dirty="0">
                  <a:solidFill>
                    <a:srgbClr val="FF0000"/>
                  </a:solidFill>
                  <a:latin typeface="微软雅黑" panose="020B0503020204020204" pitchFamily="34" charset="-122"/>
                  <a:ea typeface="微软雅黑" panose="020B0503020204020204" pitchFamily="34" charset="-122"/>
                </a:rPr>
                <a:t>对象</a:t>
              </a:r>
              <a:endParaRPr lang="zh-CN" altLang="en-US" sz="1800" dirty="0">
                <a:solidFill>
                  <a:srgbClr val="FF0000"/>
                </a:solidFill>
                <a:latin typeface="微软雅黑" panose="020B0503020204020204" pitchFamily="34" charset="-122"/>
                <a:ea typeface="微软雅黑" panose="020B0503020204020204" pitchFamily="34" charset="-122"/>
              </a:endParaRPr>
            </a:p>
          </p:txBody>
        </p:sp>
        <p:cxnSp>
          <p:nvCxnSpPr>
            <p:cNvPr id="8" name="直接箭头连接符 7"/>
            <p:cNvCxnSpPr>
              <a:stCxn id="5" idx="6"/>
              <a:endCxn id="6" idx="2"/>
            </p:cNvCxnSpPr>
            <p:nvPr/>
          </p:nvCxnSpPr>
          <p:spPr bwMode="auto">
            <a:xfrm>
              <a:off x="2285984" y="2107397"/>
              <a:ext cx="1643074"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9" name="TextBox 9"/>
            <p:cNvSpPr txBox="1"/>
            <p:nvPr/>
          </p:nvSpPr>
          <p:spPr>
            <a:xfrm>
              <a:off x="2214546" y="1714488"/>
              <a:ext cx="1643074" cy="288290"/>
            </a:xfrm>
            <a:prstGeom prst="rect">
              <a:avLst/>
            </a:prstGeom>
            <a:noFill/>
          </p:spPr>
          <p:txBody>
            <a:bodyPr wrap="square" rtlCol="0">
              <a:spAutoFit/>
            </a:bodyPr>
            <a:lstStyle/>
            <a:p>
              <a:pPr algn="l"/>
              <a:r>
                <a:rPr lang="zh-CN" altLang="zh-CN" sz="1600" dirty="0">
                  <a:solidFill>
                    <a:schemeClr val="tx1"/>
                  </a:solidFill>
                  <a:latin typeface="微软雅黑" panose="020B0503020204020204" pitchFamily="34" charset="-122"/>
                  <a:ea typeface="微软雅黑" panose="020B0503020204020204" pitchFamily="34" charset="-122"/>
                </a:rPr>
                <a:t>实例化为具体类</a:t>
              </a:r>
              <a:endParaRPr lang="zh-CN" altLang="zh-CN" sz="1600" dirty="0">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a:stCxn id="6" idx="6"/>
              <a:endCxn id="7" idx="2"/>
            </p:cNvCxnSpPr>
            <p:nvPr/>
          </p:nvCxnSpPr>
          <p:spPr bwMode="auto">
            <a:xfrm>
              <a:off x="5000628" y="2107397"/>
              <a:ext cx="2000264"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1" name="TextBox 12"/>
            <p:cNvSpPr txBox="1"/>
            <p:nvPr/>
          </p:nvSpPr>
          <p:spPr>
            <a:xfrm>
              <a:off x="5072066" y="1714488"/>
              <a:ext cx="1857388" cy="288290"/>
            </a:xfrm>
            <a:prstGeom prst="rect">
              <a:avLst/>
            </a:prstGeom>
            <a:noFill/>
          </p:spPr>
          <p:txBody>
            <a:bodyPr wrap="square" rtlCol="0">
              <a:spAutoFit/>
            </a:bodyPr>
            <a:lstStyle/>
            <a:p>
              <a:r>
                <a:rPr lang="zh-CN" altLang="zh-CN" sz="1600" dirty="0">
                  <a:solidFill>
                    <a:schemeClr val="tx1"/>
                  </a:solidFill>
                  <a:latin typeface="微软雅黑" panose="020B0503020204020204" pitchFamily="34" charset="-122"/>
                  <a:ea typeface="微软雅黑" panose="020B0503020204020204" pitchFamily="34" charset="-122"/>
                </a:rPr>
                <a:t>创建具体类的对象</a:t>
              </a:r>
              <a:endParaRPr lang="zh-CN" altLang="zh-CN" sz="1600" dirty="0">
                <a:solidFill>
                  <a:schemeClr val="tx1"/>
                </a:solidFill>
                <a:latin typeface="微软雅黑" panose="020B0503020204020204" pitchFamily="34" charset="-122"/>
                <a:ea typeface="微软雅黑" panose="020B0503020204020204" pitchFamily="34" charset="-122"/>
              </a:endParaRPr>
            </a:p>
          </p:txBody>
        </p:sp>
      </p:grpSp>
      <p:cxnSp>
        <p:nvCxnSpPr>
          <p:cNvPr id="12" name="直接箭头连接符 11"/>
          <p:cNvCxnSpPr>
            <a:stCxn id="6" idx="3"/>
          </p:cNvCxnSpPr>
          <p:nvPr/>
        </p:nvCxnSpPr>
        <p:spPr bwMode="auto">
          <a:xfrm rot="5400000">
            <a:off x="4641983" y="3523762"/>
            <a:ext cx="1279012" cy="65699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直接箭头连接符 12"/>
          <p:cNvCxnSpPr>
            <a:stCxn id="7" idx="3"/>
          </p:cNvCxnSpPr>
          <p:nvPr/>
        </p:nvCxnSpPr>
        <p:spPr bwMode="auto">
          <a:xfrm rot="5400000">
            <a:off x="6642247" y="2523630"/>
            <a:ext cx="1350450" cy="272869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428604"/>
            <a:ext cx="5829228" cy="435610"/>
          </a:xfrm>
          <a:prstGeom prst="rect">
            <a:avLst/>
          </a:prstGeom>
          <a:noFill/>
        </p:spPr>
        <p:txBody>
          <a:bodyPr wrap="square" rtlCol="0">
            <a:spAutoFit/>
          </a:bodyPr>
          <a:lstStyle/>
          <a:p>
            <a:pPr algn="l"/>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12.4</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分析以下程序的功能。</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238348" y="1052737"/>
            <a:ext cx="7429552" cy="545592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&lt;iostream&gt;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&lt;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typename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T&gt;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Array</a:t>
            </a:r>
            <a:endParaRPr lang="zh-CN"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size;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 *data;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为类型参数</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Array(int);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构造函数</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~Array();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析构函数</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输入数组元素</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dispvalue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输出所有数组元素</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&lt;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typename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T&gt;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Array&lt;T&gt;::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Array</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构造函数</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size=n;</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data=new T[n];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为动态数组分配内存空间</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842" y="116632"/>
            <a:ext cx="8072494" cy="643445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typename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T&gt;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Array&lt;T&gt;::~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Array</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析构函数</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delete [] data;</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typename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T&gt;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Array&lt;T&gt;::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setvalue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输入</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size &lt;&lt;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个数据</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=0;i&lt;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size;i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i+1 &lt;&lt;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个数据</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cin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&gt;&gt; data[</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typename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T&gt;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Array&lt;T&gt;::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dispvalue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nb-NO"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(int i=0;i&lt;size;i++)</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data[</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5440" y="1495342"/>
            <a:ext cx="6072230" cy="453390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main()</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Array&lt;char&gt; ac(2);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//Array&lt;char&gt;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为模板类</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,ac(2)</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定义模板类的对象</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建立一个字符数组</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ac.setvalue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数组的内容是</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ac.dispvalue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Array&lt;int&gt; ad(3);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//Array&lt;int&gt;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为模板类</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,ad(3)</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定义模板类的对象</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建立一个整数数组</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ad.setvalue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数组的内容是</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ad.dispvalue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1;</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Picture 2"/>
          <p:cNvPicPr>
            <a:picLocks noChangeAspect="1" noChangeArrowheads="1"/>
          </p:cNvPicPr>
          <p:nvPr/>
        </p:nvPicPr>
        <p:blipFill>
          <a:blip r:embed="rId1" cstate="print"/>
          <a:srcRect/>
          <a:stretch>
            <a:fillRect/>
          </a:stretch>
        </p:blipFill>
        <p:spPr bwMode="auto">
          <a:xfrm>
            <a:off x="7362322" y="1772816"/>
            <a:ext cx="3837314" cy="4405111"/>
          </a:xfrm>
          <a:prstGeom prst="rect">
            <a:avLst/>
          </a:prstGeom>
          <a:noFill/>
          <a:ln w="9525">
            <a:noFill/>
            <a:miter lim="800000"/>
            <a:headEnd/>
            <a:tailEnd/>
          </a:ln>
        </p:spPr>
      </p:pic>
      <p:grpSp>
        <p:nvGrpSpPr>
          <p:cNvPr id="4" name="组合 11"/>
          <p:cNvGrpSpPr/>
          <p:nvPr/>
        </p:nvGrpSpPr>
        <p:grpSpPr>
          <a:xfrm>
            <a:off x="5127406" y="1844824"/>
            <a:ext cx="2143140" cy="1643074"/>
            <a:chOff x="4214810" y="1214422"/>
            <a:chExt cx="2143140" cy="1643074"/>
          </a:xfrm>
        </p:grpSpPr>
        <p:sp>
          <p:nvSpPr>
            <p:cNvPr id="5" name="左大括号 4"/>
            <p:cNvSpPr/>
            <p:nvPr/>
          </p:nvSpPr>
          <p:spPr bwMode="auto">
            <a:xfrm>
              <a:off x="6215074" y="2214554"/>
              <a:ext cx="142876" cy="571504"/>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none" lIns="91440" tIns="45720" rIns="91440" bIns="45720" numCol="1" rtlCol="0" anchor="ctr" anchorCtr="0" compatLnSpc="1"/>
            <a:lstStyle/>
            <a:p>
              <a:pPr>
                <a:lnSpc>
                  <a:spcPct val="100000"/>
                </a:lnSpc>
                <a:spcBef>
                  <a:spcPct val="0"/>
                </a:spcBef>
              </a:pPr>
              <a:endParaRPr kumimoji="0" lang="zh-CN" altLang="en-US">
                <a:latin typeface="Times New Roman" panose="02020603050405020304" pitchFamily="18" charset="0"/>
                <a:ea typeface="楷体_GB2312" pitchFamily="49" charset="-122"/>
              </a:endParaRPr>
            </a:p>
          </p:txBody>
        </p:sp>
        <p:sp>
          <p:nvSpPr>
            <p:cNvPr id="6" name="右大括号 5"/>
            <p:cNvSpPr/>
            <p:nvPr/>
          </p:nvSpPr>
          <p:spPr bwMode="auto">
            <a:xfrm>
              <a:off x="4214810" y="1214422"/>
              <a:ext cx="142876" cy="1643074"/>
            </a:xfrm>
            <a:prstGeom prst="righ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none" lIns="91440" tIns="45720" rIns="91440" bIns="45720" numCol="1" rtlCol="0" anchor="ctr" anchorCtr="0" compatLnSpc="1"/>
            <a:lstStyle/>
            <a:p>
              <a:pPr>
                <a:lnSpc>
                  <a:spcPct val="100000"/>
                </a:lnSpc>
                <a:spcBef>
                  <a:spcPct val="0"/>
                </a:spcBef>
              </a:pPr>
              <a:endParaRPr kumimoji="0" lang="zh-CN" altLang="en-US">
                <a:latin typeface="Times New Roman" panose="02020603050405020304" pitchFamily="18" charset="0"/>
                <a:ea typeface="楷体_GB2312" pitchFamily="49" charset="-122"/>
              </a:endParaRPr>
            </a:p>
          </p:txBody>
        </p:sp>
        <p:cxnSp>
          <p:nvCxnSpPr>
            <p:cNvPr id="7" name="直接连接符 6"/>
            <p:cNvCxnSpPr>
              <a:stCxn id="6" idx="1"/>
              <a:endCxn id="5" idx="1"/>
            </p:cNvCxnSpPr>
            <p:nvPr/>
          </p:nvCxnSpPr>
          <p:spPr bwMode="auto">
            <a:xfrm rot="10800000" flipH="1" flipV="1">
              <a:off x="4357686" y="2035958"/>
              <a:ext cx="1857388" cy="464347"/>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8" name="组合 12"/>
          <p:cNvGrpSpPr/>
          <p:nvPr/>
        </p:nvGrpSpPr>
        <p:grpSpPr>
          <a:xfrm>
            <a:off x="5127406" y="3370375"/>
            <a:ext cx="2143140" cy="2357454"/>
            <a:chOff x="4214810" y="2928934"/>
            <a:chExt cx="2143140" cy="2357454"/>
          </a:xfrm>
        </p:grpSpPr>
        <p:sp>
          <p:nvSpPr>
            <p:cNvPr id="9" name="左大括号 8"/>
            <p:cNvSpPr/>
            <p:nvPr/>
          </p:nvSpPr>
          <p:spPr bwMode="auto">
            <a:xfrm>
              <a:off x="6215074" y="2928934"/>
              <a:ext cx="142876" cy="792000"/>
            </a:xfrm>
            <a:prstGeom prst="leftBrac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none" lIns="91440" tIns="45720" rIns="91440" bIns="45720" numCol="1" rtlCol="0" anchor="ctr" anchorCtr="0" compatLnSpc="1"/>
            <a:lstStyle/>
            <a:p>
              <a:pPr>
                <a:lnSpc>
                  <a:spcPct val="100000"/>
                </a:lnSpc>
                <a:spcBef>
                  <a:spcPct val="0"/>
                </a:spcBef>
              </a:pPr>
              <a:endParaRPr kumimoji="0" lang="zh-CN" altLang="en-US">
                <a:latin typeface="Times New Roman" panose="02020603050405020304" pitchFamily="18" charset="0"/>
                <a:ea typeface="楷体_GB2312" pitchFamily="49" charset="-122"/>
              </a:endParaRPr>
            </a:p>
          </p:txBody>
        </p:sp>
        <p:sp>
          <p:nvSpPr>
            <p:cNvPr id="10" name="右大括号 9"/>
            <p:cNvSpPr/>
            <p:nvPr/>
          </p:nvSpPr>
          <p:spPr bwMode="auto">
            <a:xfrm>
              <a:off x="4214810" y="3357562"/>
              <a:ext cx="142876" cy="1928826"/>
            </a:xfrm>
            <a:prstGeom prst="rightBrac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none" lIns="91440" tIns="45720" rIns="91440" bIns="45720" numCol="1" rtlCol="0" anchor="ctr" anchorCtr="0" compatLnSpc="1"/>
            <a:lstStyle/>
            <a:p>
              <a:pPr>
                <a:lnSpc>
                  <a:spcPct val="100000"/>
                </a:lnSpc>
                <a:spcBef>
                  <a:spcPct val="0"/>
                </a:spcBef>
              </a:pPr>
              <a:endParaRPr kumimoji="0" lang="zh-CN" altLang="en-US">
                <a:latin typeface="Times New Roman" panose="02020603050405020304" pitchFamily="18" charset="0"/>
                <a:ea typeface="楷体_GB2312" pitchFamily="49" charset="-122"/>
              </a:endParaRPr>
            </a:p>
          </p:txBody>
        </p:sp>
        <p:cxnSp>
          <p:nvCxnSpPr>
            <p:cNvPr id="11" name="直接连接符 10"/>
            <p:cNvCxnSpPr>
              <a:stCxn id="10" idx="1"/>
              <a:endCxn id="2" idx="3"/>
            </p:cNvCxnSpPr>
            <p:nvPr/>
          </p:nvCxnSpPr>
          <p:spPr bwMode="auto">
            <a:xfrm flipV="1">
              <a:off x="4357686" y="3321215"/>
              <a:ext cx="1857375" cy="1001395"/>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descr="粉色面巾纸"/>
          <p:cNvSpPr txBox="1">
            <a:spLocks noChangeArrowheads="1"/>
          </p:cNvSpPr>
          <p:nvPr/>
        </p:nvSpPr>
        <p:spPr bwMode="auto">
          <a:xfrm>
            <a:off x="3143251" y="1150561"/>
            <a:ext cx="5686425" cy="521970"/>
          </a:xfrm>
          <a:prstGeom prst="rect">
            <a:avLst/>
          </a:prstGeom>
          <a:solidFill>
            <a:srgbClr val="FC9A48"/>
          </a:solidFill>
          <a:ln w="9525">
            <a:noFill/>
            <a:miter lim="800000"/>
          </a:ln>
          <a:effectLst>
            <a:prstShdw prst="shdw17" dist="17961" dir="2700000">
              <a:srgbClr val="FFCCCC">
                <a:gamma/>
                <a:shade val="60000"/>
                <a:invGamma/>
              </a:srgbClr>
            </a:prstShdw>
          </a:effectLst>
        </p:spPr>
        <p:txBody>
          <a:bodyPr>
            <a:spAutoFit/>
          </a:bodyPr>
          <a:lstStyle/>
          <a:p>
            <a:pPr>
              <a:lnSpc>
                <a:spcPct val="100000"/>
              </a:lnSpc>
              <a:spcBef>
                <a:spcPct val="50000"/>
              </a:spcBef>
            </a:pPr>
            <a:r>
              <a:rPr lang="en-US" altLang="zh-CN" sz="2800"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12.3  </a:t>
            </a:r>
            <a:r>
              <a:rPr lang="zh-CN" altLang="en-US" sz="2800"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用</a:t>
            </a:r>
            <a:r>
              <a:rPr lang="en-US" altLang="zh-CN" sz="2800"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C++</a:t>
            </a:r>
            <a:r>
              <a:rPr lang="zh-CN" altLang="en-US" sz="2800"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描述数据结构算法</a:t>
            </a:r>
            <a:endParaRPr lang="zh-CN" altLang="en-US" sz="2800"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17"/>
          <p:cNvSpPr txBox="1">
            <a:spLocks noChangeArrowheads="1"/>
          </p:cNvSpPr>
          <p:nvPr/>
        </p:nvSpPr>
        <p:spPr bwMode="auto">
          <a:xfrm>
            <a:off x="3381356" y="2388798"/>
            <a:ext cx="4786346" cy="583565"/>
          </a:xfrm>
          <a:prstGeom prst="rect">
            <a:avLst/>
          </a:prstGeom>
          <a:noFill/>
          <a:ln w="28575" algn="ctr">
            <a:noFill/>
            <a:miter lim="800000"/>
          </a:ln>
          <a:effectLst/>
        </p:spPr>
        <p:txBody>
          <a:bodyPr wrap="square">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语言设计顺序表类和链栈类模板</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17"/>
          <p:cNvSpPr txBox="1">
            <a:spLocks noChangeArrowheads="1"/>
          </p:cNvSpPr>
          <p:nvPr/>
        </p:nvSpPr>
        <p:spPr bwMode="auto">
          <a:xfrm>
            <a:off x="3024166" y="3388930"/>
            <a:ext cx="6215106" cy="337185"/>
          </a:xfrm>
          <a:prstGeom prst="rect">
            <a:avLst/>
          </a:prstGeom>
          <a:noFill/>
          <a:ln w="28575" algn="ctr">
            <a:noFill/>
            <a:miter lim="800000"/>
          </a:ln>
          <a:effectLst/>
        </p:spPr>
        <p:txBody>
          <a:bodyPr wrap="square">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说明采用面向对象方法描述数据结构算法的基本思想</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下箭头 4"/>
          <p:cNvSpPr/>
          <p:nvPr/>
        </p:nvSpPr>
        <p:spPr bwMode="auto">
          <a:xfrm>
            <a:off x="5667372" y="2888864"/>
            <a:ext cx="214314" cy="357190"/>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lstStyle/>
          <a:p>
            <a:pPr>
              <a:lnSpc>
                <a:spcPct val="100000"/>
              </a:lnSpc>
              <a:spcBef>
                <a:spcPct val="0"/>
              </a:spcBef>
            </a:pPr>
            <a:endParaRPr kumimoji="0" lang="zh-CN" altLang="en-US">
              <a:solidFill>
                <a:srgbClr val="3333FF"/>
              </a:solidFill>
              <a:latin typeface="Times New Roman" panose="02020603050405020304" pitchFamily="18" charset="0"/>
              <a:ea typeface="楷体_GB2312" pitchFamily="49" charset="-122"/>
            </a:endParaRPr>
          </a:p>
        </p:txBody>
      </p:sp>
      <p:pic>
        <p:nvPicPr>
          <p:cNvPr id="6" name="图片 5"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09854" y="3932242"/>
            <a:ext cx="4062611" cy="2737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a:spLocks noChangeArrowheads="1"/>
          </p:cNvSpPr>
          <p:nvPr/>
        </p:nvSpPr>
        <p:spPr bwMode="auto">
          <a:xfrm>
            <a:off x="3705172" y="1988840"/>
            <a:ext cx="3600450" cy="4608512"/>
          </a:xfrm>
          <a:prstGeom prst="rect">
            <a:avLst/>
          </a:prstGeom>
          <a:solidFill>
            <a:schemeClr val="accent6"/>
          </a:solidFill>
          <a:ln w="28575" algn="ctr">
            <a:solidFill>
              <a:schemeClr val="tx1"/>
            </a:solidFill>
            <a:miter lim="800000"/>
          </a:ln>
          <a:effectLst/>
        </p:spPr>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3" name="Text Box 2" descr="信纸"/>
          <p:cNvSpPr txBox="1">
            <a:spLocks noChangeArrowheads="1"/>
          </p:cNvSpPr>
          <p:nvPr/>
        </p:nvSpPr>
        <p:spPr bwMode="auto">
          <a:xfrm>
            <a:off x="263352" y="249966"/>
            <a:ext cx="3390894" cy="512445"/>
          </a:xfrm>
          <a:prstGeom prst="rect">
            <a:avLst/>
          </a:prstGeom>
          <a:solidFill>
            <a:srgbClr val="FC9A48"/>
          </a:solidFill>
          <a:ln w="28575" algn="ctr">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a:lnSpc>
                <a:spcPct val="100000"/>
              </a:lnSpc>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12.3.1 </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顺序表类模板</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3"/>
          <p:cNvSpPr txBox="1">
            <a:spLocks noChangeArrowheads="1"/>
          </p:cNvSpPr>
          <p:nvPr/>
        </p:nvSpPr>
        <p:spPr bwMode="auto">
          <a:xfrm>
            <a:off x="296660" y="1146230"/>
            <a:ext cx="4431188" cy="386080"/>
          </a:xfrm>
          <a:prstGeom prst="rect">
            <a:avLst/>
          </a:prstGeom>
          <a:noFill/>
          <a:ln w="28575" algn="ctr">
            <a:noFill/>
            <a:miter lim="800000"/>
          </a:ln>
          <a:effectLst/>
        </p:spPr>
        <p:txBody>
          <a:bodyPr wrap="square">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顺序表类模板</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SqList</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的结构 </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Group 25"/>
          <p:cNvGrpSpPr/>
          <p:nvPr/>
        </p:nvGrpSpPr>
        <p:grpSpPr bwMode="auto">
          <a:xfrm>
            <a:off x="2984447" y="2276178"/>
            <a:ext cx="2592388" cy="3960813"/>
            <a:chOff x="1020" y="1162"/>
            <a:chExt cx="1633" cy="2495"/>
          </a:xfrm>
        </p:grpSpPr>
        <p:sp>
          <p:nvSpPr>
            <p:cNvPr id="6" name="Rectangle 5"/>
            <p:cNvSpPr>
              <a:spLocks noChangeArrowheads="1"/>
            </p:cNvSpPr>
            <p:nvPr/>
          </p:nvSpPr>
          <p:spPr bwMode="auto">
            <a:xfrm>
              <a:off x="1020" y="1525"/>
              <a:ext cx="1089" cy="272"/>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DispList</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Rectangle 6"/>
            <p:cNvSpPr>
              <a:spLocks noChangeArrowheads="1"/>
            </p:cNvSpPr>
            <p:nvPr/>
          </p:nvSpPr>
          <p:spPr bwMode="auto">
            <a:xfrm>
              <a:off x="1020" y="1888"/>
              <a:ext cx="1089" cy="272"/>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ListEmpty</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Rectangle 7"/>
            <p:cNvSpPr>
              <a:spLocks noChangeArrowheads="1"/>
            </p:cNvSpPr>
            <p:nvPr/>
          </p:nvSpPr>
          <p:spPr bwMode="auto">
            <a:xfrm>
              <a:off x="1020" y="2251"/>
              <a:ext cx="1089" cy="272"/>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GetElem</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Rectangle 8"/>
            <p:cNvSpPr>
              <a:spLocks noChangeArrowheads="1"/>
            </p:cNvSpPr>
            <p:nvPr/>
          </p:nvSpPr>
          <p:spPr bwMode="auto">
            <a:xfrm>
              <a:off x="1020" y="2614"/>
              <a:ext cx="1089" cy="272"/>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LocateElem</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Rectangle 9"/>
            <p:cNvSpPr>
              <a:spLocks noChangeArrowheads="1"/>
            </p:cNvSpPr>
            <p:nvPr/>
          </p:nvSpPr>
          <p:spPr bwMode="auto">
            <a:xfrm>
              <a:off x="1020" y="3022"/>
              <a:ext cx="1089" cy="272"/>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ListInsert</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Rectangle 10"/>
            <p:cNvSpPr>
              <a:spLocks noChangeArrowheads="1"/>
            </p:cNvSpPr>
            <p:nvPr/>
          </p:nvSpPr>
          <p:spPr bwMode="auto">
            <a:xfrm>
              <a:off x="1020" y="3385"/>
              <a:ext cx="1089" cy="272"/>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ListDelete</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Rectangle 13"/>
            <p:cNvSpPr>
              <a:spLocks noChangeArrowheads="1"/>
            </p:cNvSpPr>
            <p:nvPr/>
          </p:nvSpPr>
          <p:spPr bwMode="auto">
            <a:xfrm>
              <a:off x="1020" y="1162"/>
              <a:ext cx="1633" cy="272"/>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构造函数和析构函数</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3" name="Group 21"/>
          <p:cNvGrpSpPr/>
          <p:nvPr/>
        </p:nvGrpSpPr>
        <p:grpSpPr bwMode="auto">
          <a:xfrm>
            <a:off x="2282751" y="2503180"/>
            <a:ext cx="582613" cy="3527430"/>
            <a:chOff x="449" y="1485"/>
            <a:chExt cx="367" cy="2222"/>
          </a:xfrm>
        </p:grpSpPr>
        <p:sp>
          <p:nvSpPr>
            <p:cNvPr id="14" name="AutoShape 15"/>
            <p:cNvSpPr/>
            <p:nvPr/>
          </p:nvSpPr>
          <p:spPr bwMode="auto">
            <a:xfrm>
              <a:off x="703" y="1485"/>
              <a:ext cx="113" cy="2222"/>
            </a:xfrm>
            <a:prstGeom prst="leftBrace">
              <a:avLst>
                <a:gd name="adj1" fmla="val 69934"/>
                <a:gd name="adj2" fmla="val 50000"/>
              </a:avLst>
            </a:prstGeom>
          </p:spPr>
          <p:style>
            <a:lnRef idx="2">
              <a:schemeClr val="dk1"/>
            </a:lnRef>
            <a:fillRef idx="0">
              <a:schemeClr val="dk1"/>
            </a:fillRef>
            <a:effectRef idx="1">
              <a:schemeClr val="dk1"/>
            </a:effectRef>
            <a:fontRef idx="minor">
              <a:schemeClr val="tx1"/>
            </a:fontRef>
          </p:style>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15" name="Text Box 16"/>
            <p:cNvSpPr txBox="1">
              <a:spLocks noChangeArrowheads="1"/>
            </p:cNvSpPr>
            <p:nvPr/>
          </p:nvSpPr>
          <p:spPr bwMode="auto">
            <a:xfrm>
              <a:off x="449" y="1933"/>
              <a:ext cx="254" cy="1270"/>
            </a:xfrm>
            <a:prstGeom prst="rect">
              <a:avLst/>
            </a:prstGeom>
            <a:noFill/>
            <a:ln w="28575" algn="ctr">
              <a:noFill/>
              <a:miter lim="800000"/>
            </a:ln>
            <a:effectLst/>
          </p:spPr>
          <p:txBody>
            <a:bodyPr vert="eaVert">
              <a:spAutoFit/>
            </a:bodyPr>
            <a:lstStyle/>
            <a:p>
              <a:pPr>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基本运算</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6" name="Group 24"/>
          <p:cNvGrpSpPr/>
          <p:nvPr/>
        </p:nvGrpSpPr>
        <p:grpSpPr bwMode="auto">
          <a:xfrm>
            <a:off x="5576836" y="3484265"/>
            <a:ext cx="4554537" cy="1746250"/>
            <a:chOff x="2653" y="1923"/>
            <a:chExt cx="2869" cy="1100"/>
          </a:xfrm>
        </p:grpSpPr>
        <p:sp>
          <p:nvSpPr>
            <p:cNvPr id="17" name="Rectangle 11"/>
            <p:cNvSpPr>
              <a:spLocks noChangeArrowheads="1"/>
            </p:cNvSpPr>
            <p:nvPr/>
          </p:nvSpPr>
          <p:spPr bwMode="auto">
            <a:xfrm>
              <a:off x="2789" y="2251"/>
              <a:ext cx="680" cy="772"/>
            </a:xfrm>
            <a:prstGeom prst="rect">
              <a:avLst/>
            </a:prstGeom>
            <a:solidFill>
              <a:schemeClr val="accent6">
                <a:lumMod val="20000"/>
                <a:lumOff val="80000"/>
              </a:schemeClr>
            </a:solidFill>
            <a:ln w="28575" algn="ctr">
              <a:solidFill>
                <a:schemeClr val="tx1"/>
              </a:solidFill>
              <a:miter lim="800000"/>
            </a:ln>
            <a:effectLst/>
          </p:spPr>
          <p:txBody>
            <a:bodyPr wrap="none" anchor="ctr"/>
            <a:lstStyle/>
            <a:p>
              <a:pPr algn="l"/>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length</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Text Box 12"/>
            <p:cNvSpPr txBox="1">
              <a:spLocks noChangeArrowheads="1"/>
            </p:cNvSpPr>
            <p:nvPr/>
          </p:nvSpPr>
          <p:spPr bwMode="auto">
            <a:xfrm>
              <a:off x="2653" y="1923"/>
              <a:ext cx="998" cy="139"/>
            </a:xfrm>
            <a:prstGeom prst="rect">
              <a:avLst/>
            </a:prstGeom>
            <a:noFill/>
            <a:ln w="28575" algn="ctr">
              <a:noFill/>
              <a:miter lim="800000"/>
            </a:ln>
            <a:effectLst/>
          </p:spPr>
          <p:txBody>
            <a:bodyPr lIns="0" tIns="0" rIns="0" bIns="0">
              <a:spAutoFit/>
            </a:bodyPr>
            <a:lstStyle/>
            <a:p>
              <a:pPr>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数据成员</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9" name="Group 22"/>
            <p:cNvGrpSpPr/>
            <p:nvPr/>
          </p:nvGrpSpPr>
          <p:grpSpPr bwMode="auto">
            <a:xfrm>
              <a:off x="3304" y="2355"/>
              <a:ext cx="2188" cy="140"/>
              <a:chOff x="3304" y="2355"/>
              <a:chExt cx="2188" cy="140"/>
            </a:xfrm>
          </p:grpSpPr>
          <p:sp>
            <p:nvSpPr>
              <p:cNvPr id="23" name="Line 17"/>
              <p:cNvSpPr>
                <a:spLocks noChangeShapeType="1"/>
              </p:cNvSpPr>
              <p:nvPr/>
            </p:nvSpPr>
            <p:spPr bwMode="auto">
              <a:xfrm flipH="1">
                <a:off x="3304" y="2477"/>
                <a:ext cx="771" cy="0"/>
              </a:xfrm>
              <a:prstGeom prst="line">
                <a:avLst/>
              </a:prstGeom>
              <a:noFill/>
              <a:ln w="28575">
                <a:solidFill>
                  <a:schemeClr val="tx1"/>
                </a:solidFill>
                <a:round/>
                <a:tailEnd type="triangle" w="med" len="med"/>
              </a:ln>
              <a:effectLst/>
            </p:spPr>
            <p:txBody>
              <a:bodyPr wrap="none" anchor="ctr"/>
              <a:lstStyle/>
              <a:p>
                <a:endParaRPr lang="zh-CN" altLang="en-US" sz="1800" dirty="0">
                  <a:latin typeface="Consolas" panose="020B0609020204030204" pitchFamily="49" charset="0"/>
                  <a:ea typeface="仿宋" panose="02010609060101010101" pitchFamily="49" charset="-122"/>
                  <a:cs typeface="Consolas" panose="020B0609020204030204" pitchFamily="49" charset="0"/>
                </a:endParaRPr>
              </a:p>
            </p:txBody>
          </p:sp>
          <p:sp>
            <p:nvSpPr>
              <p:cNvPr id="24" name="Text Box 18"/>
              <p:cNvSpPr txBox="1">
                <a:spLocks noChangeArrowheads="1"/>
              </p:cNvSpPr>
              <p:nvPr/>
            </p:nvSpPr>
            <p:spPr bwMode="auto">
              <a:xfrm>
                <a:off x="4131" y="2355"/>
                <a:ext cx="1361" cy="140"/>
              </a:xfrm>
              <a:prstGeom prst="rect">
                <a:avLst/>
              </a:prstGeom>
              <a:noFill/>
              <a:ln w="28575" algn="ctr">
                <a:noFill/>
                <a:miter lim="800000"/>
              </a:ln>
              <a:effectLst/>
            </p:spPr>
            <p:txBody>
              <a:bodyPr lIns="0" tIns="0" rIns="0" bIns="0">
                <a:spAutoFit/>
              </a:bodyPr>
              <a:lstStyle/>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顺序表元素指针</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20" name="Group 23"/>
            <p:cNvGrpSpPr/>
            <p:nvPr/>
          </p:nvGrpSpPr>
          <p:grpSpPr bwMode="auto">
            <a:xfrm>
              <a:off x="3334" y="2750"/>
              <a:ext cx="2188" cy="140"/>
              <a:chOff x="3334" y="2750"/>
              <a:chExt cx="2188" cy="140"/>
            </a:xfrm>
          </p:grpSpPr>
          <p:sp>
            <p:nvSpPr>
              <p:cNvPr id="21" name="Line 19"/>
              <p:cNvSpPr>
                <a:spLocks noChangeShapeType="1"/>
              </p:cNvSpPr>
              <p:nvPr/>
            </p:nvSpPr>
            <p:spPr bwMode="auto">
              <a:xfrm flipH="1">
                <a:off x="3334" y="2824"/>
                <a:ext cx="771" cy="0"/>
              </a:xfrm>
              <a:prstGeom prst="line">
                <a:avLst/>
              </a:prstGeom>
              <a:noFill/>
              <a:ln w="28575">
                <a:solidFill>
                  <a:schemeClr val="tx1"/>
                </a:solidFill>
                <a:round/>
                <a:tailEnd type="triangle" w="med" len="med"/>
              </a:ln>
              <a:effectLst/>
            </p:spPr>
            <p:txBody>
              <a:bodyPr wrap="none" anchor="ctr"/>
              <a:lstStyle/>
              <a:p>
                <a:endParaRPr lang="zh-CN" altLang="en-US" sz="1800" dirty="0">
                  <a:latin typeface="Consolas" panose="020B0609020204030204" pitchFamily="49" charset="0"/>
                  <a:ea typeface="仿宋" panose="02010609060101010101" pitchFamily="49" charset="-122"/>
                  <a:cs typeface="Consolas" panose="020B0609020204030204" pitchFamily="49" charset="0"/>
                </a:endParaRPr>
              </a:p>
            </p:txBody>
          </p:sp>
          <p:sp>
            <p:nvSpPr>
              <p:cNvPr id="22" name="Text Box 20"/>
              <p:cNvSpPr txBox="1">
                <a:spLocks noChangeArrowheads="1"/>
              </p:cNvSpPr>
              <p:nvPr/>
            </p:nvSpPr>
            <p:spPr bwMode="auto">
              <a:xfrm>
                <a:off x="4161" y="2750"/>
                <a:ext cx="1361" cy="140"/>
              </a:xfrm>
              <a:prstGeom prst="rect">
                <a:avLst/>
              </a:prstGeom>
              <a:noFill/>
              <a:ln w="28575" algn="ctr">
                <a:noFill/>
                <a:miter lim="800000"/>
              </a:ln>
              <a:effectLst/>
            </p:spPr>
            <p:txBody>
              <a:bodyPr lIns="0" tIns="0" rIns="0" bIns="0">
                <a:spAutoFit/>
              </a:bodyPr>
              <a:lstStyle/>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顺序表长度</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02572" y="722000"/>
            <a:ext cx="4692682" cy="46926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4"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2197120" y="836713"/>
            <a:ext cx="7715304" cy="590994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&lt;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typename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T&gt;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SqList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顺序表类模板</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length;</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SqList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	</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构造函数</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用于初始化单链表</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=new T[n];</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length=0;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SqList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析构函数</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用于释放分配的空间</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delete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bool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ListEmpty</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判断线性表是否为空表</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return(length==0);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ListLength</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求线性表的长度</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return(length);</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69698" y="1312156"/>
            <a:ext cx="7786742" cy="498792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DispList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输出线性表</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ListEmpty</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顺序表</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=0;i&lt;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length;i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2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bool</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GetElem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&amp;e)</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求线性表中某个数据元素值</a:t>
            </a:r>
            <a:endPar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&lt;1 ||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&gt;length)</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false;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true;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24034" y="1052737"/>
            <a:ext cx="8501122" cy="545592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lnSpc>
                <a:spcPts val="15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LoacteElem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 e)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按元素值查找</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int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&lt;length &amp;&amp;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&gt;=length) return 0;</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return i+1;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bool</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ListInsert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插入数据元素</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int j;</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&lt;1 ||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&gt;length+1)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false;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将顺序表位序转化为</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pelem</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下标</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(j=</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length;j</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及后面元素后移一个位置</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length++;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顺序表长度增</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true;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343472" y="2071538"/>
            <a:ext cx="9793087" cy="1508125"/>
          </a:xfrm>
          <a:prstGeom prst="rect">
            <a:avLst/>
          </a:prstGeom>
        </p:spPr>
        <p:style>
          <a:lnRef idx="2">
            <a:schemeClr val="accent6"/>
          </a:lnRef>
          <a:fillRef idx="1">
            <a:schemeClr val="lt1"/>
          </a:fillRef>
          <a:effectRef idx="0">
            <a:schemeClr val="accent6"/>
          </a:effectRef>
          <a:fontRef idx="minor">
            <a:schemeClr val="dk1"/>
          </a:fontRef>
        </p:style>
        <p:txBody>
          <a:bodyPr wrap="square" tIns="108000" bIns="108000">
            <a:spAutoFit/>
          </a:bodyPr>
          <a:lstStyle/>
          <a:p>
            <a:pPr marL="342900" indent="-342900" algn="l">
              <a:lnSpc>
                <a:spcPct val="1500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rPr>
              <a:t>对象是人们要进行研究的任何实际存在的事物。</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gn="l">
              <a:lnSpc>
                <a:spcPct val="1500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rPr>
              <a:t>具有</a:t>
            </a:r>
            <a:r>
              <a:rPr lang="zh-CN" altLang="en-US" dirty="0">
                <a:solidFill>
                  <a:srgbClr val="C00000"/>
                </a:solidFill>
                <a:latin typeface="微软雅黑" panose="020B0503020204020204" pitchFamily="34" charset="-122"/>
                <a:ea typeface="微软雅黑" panose="020B0503020204020204" pitchFamily="34" charset="-122"/>
              </a:rPr>
              <a:t>属性</a:t>
            </a:r>
            <a:r>
              <a:rPr lang="zh-CN" altLang="en-US" dirty="0">
                <a:solidFill>
                  <a:schemeClr val="tx1"/>
                </a:solidFill>
                <a:latin typeface="微软雅黑" panose="020B0503020204020204" pitchFamily="34" charset="-122"/>
                <a:ea typeface="微软雅黑" panose="020B0503020204020204" pitchFamily="34" charset="-122"/>
              </a:rPr>
              <a:t>（用数据来描述）和</a:t>
            </a:r>
            <a:r>
              <a:rPr lang="zh-CN" altLang="en-US" dirty="0">
                <a:solidFill>
                  <a:srgbClr val="C00000"/>
                </a:solidFill>
                <a:latin typeface="微软雅黑" panose="020B0503020204020204" pitchFamily="34" charset="-122"/>
                <a:ea typeface="微软雅黑" panose="020B0503020204020204" pitchFamily="34" charset="-122"/>
              </a:rPr>
              <a:t>方法</a:t>
            </a:r>
            <a:r>
              <a:rPr lang="zh-CN" altLang="en-US" dirty="0">
                <a:solidFill>
                  <a:schemeClr val="tx1"/>
                </a:solidFill>
                <a:latin typeface="微软雅黑" panose="020B0503020204020204" pitchFamily="34" charset="-122"/>
                <a:ea typeface="微软雅黑" panose="020B0503020204020204" pitchFamily="34" charset="-122"/>
              </a:rPr>
              <a:t>（用于处理数据的算法）。</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Text Box 6"/>
          <p:cNvSpPr txBox="1">
            <a:spLocks noChangeArrowheads="1"/>
          </p:cNvSpPr>
          <p:nvPr/>
        </p:nvSpPr>
        <p:spPr bwMode="auto">
          <a:xfrm>
            <a:off x="623392" y="1268760"/>
            <a:ext cx="2016125" cy="435610"/>
          </a:xfrm>
          <a:prstGeom prst="rect">
            <a:avLst/>
          </a:prstGeom>
          <a:noFill/>
          <a:ln w="28575" algn="ctr">
            <a:noFill/>
            <a:miter lim="800000"/>
          </a:ln>
          <a:effectLst/>
        </p:spPr>
        <p:txBody>
          <a:bodyPr>
            <a:spAutoFit/>
          </a:bodyPr>
          <a:lstStyle/>
          <a:p>
            <a:pPr algn="l"/>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）对象</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4232" y="3212976"/>
            <a:ext cx="4007768" cy="40077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91544" y="1196752"/>
            <a:ext cx="8429684" cy="520700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80000" bIns="180000" rtlCol="0">
            <a:spAutoFit/>
          </a:bodyPr>
          <a:lstStyle/>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bool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ListDelete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&amp;e)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删除数据元素</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int j;</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&lt;1 ||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&gt;length)</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false;</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将顺序表位序转化为</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pelem</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下标</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(j=</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&lt;length-1;j++)</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pelem</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[j+1];</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length--;</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true;</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38282" y="285729"/>
            <a:ext cx="6733982" cy="636524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216000" tIns="144000" bIns="144000" rtlCol="0">
            <a:spAutoFit/>
          </a:bodyPr>
          <a:lstStyle/>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main()</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char e; int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&lt;char&gt; s(10);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定义一个大小为</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的字符顺序表对象</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s</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s.ListInsert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s.ListInsert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(2,'b');</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s.ListInsert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(3,'c');</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s.ListInsert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(4,'d');</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s.DispList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s.GetElem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个结点值</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e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s.LoacteElem</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数据值为</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的结点序号为</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删除第</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s.ListDelete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s.DispList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删除第</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s.ListDelete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s.DispList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作为第</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s.ListInsert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s.DispList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cout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作为第</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个结点</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&lt;&lt;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endl</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s.ListInsert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(3,'f');</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s.DispList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9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6"/>
          <p:cNvGrpSpPr/>
          <p:nvPr/>
        </p:nvGrpSpPr>
        <p:grpSpPr>
          <a:xfrm>
            <a:off x="7381884" y="1928802"/>
            <a:ext cx="2981328" cy="2609850"/>
            <a:chOff x="5857884" y="1928802"/>
            <a:chExt cx="2981328" cy="2609850"/>
          </a:xfrm>
        </p:grpSpPr>
        <p:pic>
          <p:nvPicPr>
            <p:cNvPr id="4" name="Picture 2"/>
            <p:cNvPicPr>
              <a:picLocks noChangeAspect="1" noChangeArrowheads="1"/>
            </p:cNvPicPr>
            <p:nvPr/>
          </p:nvPicPr>
          <p:blipFill>
            <a:blip r:embed="rId1" cstate="print"/>
            <a:srcRect/>
            <a:stretch>
              <a:fillRect/>
            </a:stretch>
          </p:blipFill>
          <p:spPr bwMode="auto">
            <a:xfrm>
              <a:off x="6286512" y="1928802"/>
              <a:ext cx="2552700" cy="2609850"/>
            </a:xfrm>
            <a:prstGeom prst="rect">
              <a:avLst/>
            </a:prstGeom>
            <a:noFill/>
            <a:ln w="9525">
              <a:noFill/>
              <a:miter lim="800000"/>
              <a:headEnd/>
              <a:tailEnd/>
            </a:ln>
          </p:spPr>
        </p:pic>
        <p:sp>
          <p:nvSpPr>
            <p:cNvPr id="5" name="右箭头 5"/>
            <p:cNvSpPr/>
            <p:nvPr/>
          </p:nvSpPr>
          <p:spPr bwMode="auto">
            <a:xfrm>
              <a:off x="5857884" y="2500306"/>
              <a:ext cx="285752" cy="214314"/>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lstStyle/>
            <a:p>
              <a:pPr>
                <a:lnSpc>
                  <a:spcPct val="100000"/>
                </a:lnSpc>
                <a:spcBef>
                  <a:spcPct val="0"/>
                </a:spcBef>
              </a:pPr>
              <a:endParaRPr kumimoji="0" lang="zh-CN" altLang="en-US">
                <a:solidFill>
                  <a:srgbClr val="3333FF"/>
                </a:solidFill>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descr="信纸"/>
          <p:cNvSpPr txBox="1">
            <a:spLocks noChangeArrowheads="1"/>
          </p:cNvSpPr>
          <p:nvPr/>
        </p:nvSpPr>
        <p:spPr bwMode="auto">
          <a:xfrm>
            <a:off x="479376" y="116632"/>
            <a:ext cx="3321043" cy="512445"/>
          </a:xfrm>
          <a:prstGeom prst="rect">
            <a:avLst/>
          </a:prstGeom>
          <a:solidFill>
            <a:srgbClr val="FC9A48"/>
          </a:solidFill>
          <a:ln w="28575" algn="ctr">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a:lnSpc>
                <a:spcPct val="100000"/>
              </a:lnSpc>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12.3.2 </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链栈类模板</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Rectangle 3"/>
          <p:cNvSpPr>
            <a:spLocks noChangeArrowheads="1"/>
          </p:cNvSpPr>
          <p:nvPr/>
        </p:nvSpPr>
        <p:spPr bwMode="auto">
          <a:xfrm>
            <a:off x="3692520" y="1714489"/>
            <a:ext cx="3816350" cy="4227531"/>
          </a:xfrm>
          <a:prstGeom prst="rect">
            <a:avLst/>
          </a:prstGeom>
          <a:solidFill>
            <a:schemeClr val="accent6"/>
          </a:solidFill>
          <a:ln w="28575" algn="ctr">
            <a:solidFill>
              <a:schemeClr val="tx1"/>
            </a:solidFill>
            <a:miter lim="800000"/>
          </a:ln>
          <a:effectLst/>
        </p:spPr>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4" name="Text Box 4"/>
          <p:cNvSpPr txBox="1">
            <a:spLocks noChangeArrowheads="1"/>
          </p:cNvSpPr>
          <p:nvPr/>
        </p:nvSpPr>
        <p:spPr bwMode="auto">
          <a:xfrm>
            <a:off x="479376" y="1002214"/>
            <a:ext cx="4106861" cy="386080"/>
          </a:xfrm>
          <a:prstGeom prst="rect">
            <a:avLst/>
          </a:prstGeom>
          <a:noFill/>
          <a:ln w="28575" algn="ctr">
            <a:noFill/>
            <a:miter lim="800000"/>
          </a:ln>
          <a:effectLst/>
        </p:spPr>
        <p:txBody>
          <a:bodyPr wrap="square">
            <a:spAutoFit/>
          </a:bodyPr>
          <a:lstStyle/>
          <a:p>
            <a:pPr algn="l">
              <a:spcBef>
                <a:spcPct val="50000"/>
              </a:spcBef>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链栈类模板</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的结构 </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Rectangle 8"/>
          <p:cNvSpPr>
            <a:spLocks noChangeArrowheads="1"/>
          </p:cNvSpPr>
          <p:nvPr/>
        </p:nvSpPr>
        <p:spPr bwMode="auto">
          <a:xfrm>
            <a:off x="2971795" y="2938451"/>
            <a:ext cx="1728788" cy="431800"/>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StackEmpty</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Rectangle 9"/>
          <p:cNvSpPr>
            <a:spLocks noChangeArrowheads="1"/>
          </p:cNvSpPr>
          <p:nvPr/>
        </p:nvSpPr>
        <p:spPr bwMode="auto">
          <a:xfrm>
            <a:off x="2971795" y="3656003"/>
            <a:ext cx="1728788" cy="431800"/>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Push</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Rectangle 10"/>
          <p:cNvSpPr>
            <a:spLocks noChangeArrowheads="1"/>
          </p:cNvSpPr>
          <p:nvPr/>
        </p:nvSpPr>
        <p:spPr bwMode="auto">
          <a:xfrm>
            <a:off x="2971795" y="4367211"/>
            <a:ext cx="1728788" cy="431800"/>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Pop</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Rectangle 11"/>
          <p:cNvSpPr>
            <a:spLocks noChangeArrowheads="1"/>
          </p:cNvSpPr>
          <p:nvPr/>
        </p:nvSpPr>
        <p:spPr bwMode="auto">
          <a:xfrm>
            <a:off x="2971795" y="5084763"/>
            <a:ext cx="1728788" cy="431800"/>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GetTop</a:t>
            </a:r>
            <a:endPar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Rectangle 12"/>
          <p:cNvSpPr>
            <a:spLocks noChangeArrowheads="1"/>
          </p:cNvSpPr>
          <p:nvPr/>
        </p:nvSpPr>
        <p:spPr bwMode="auto">
          <a:xfrm>
            <a:off x="2971795" y="2155805"/>
            <a:ext cx="2592388" cy="431800"/>
          </a:xfrm>
          <a:prstGeom prst="rect">
            <a:avLst/>
          </a:prstGeom>
          <a:solidFill>
            <a:schemeClr val="accent6">
              <a:lumMod val="20000"/>
              <a:lumOff val="80000"/>
            </a:schemeClr>
          </a:solidFill>
          <a:ln w="28575" algn="ctr">
            <a:solidFill>
              <a:schemeClr val="tx1"/>
            </a:solidFill>
            <a:miter lim="800000"/>
          </a:ln>
          <a:effectLst/>
        </p:spPr>
        <p:txBody>
          <a:bodyPr wrap="none" anchor="ctr"/>
          <a:lstStyle/>
          <a:p>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构造函数和析构函数</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0" name="Group 31"/>
          <p:cNvGrpSpPr/>
          <p:nvPr/>
        </p:nvGrpSpPr>
        <p:grpSpPr bwMode="auto">
          <a:xfrm>
            <a:off x="2297085" y="2441579"/>
            <a:ext cx="555625" cy="3000375"/>
            <a:chOff x="466" y="1620"/>
            <a:chExt cx="350" cy="1890"/>
          </a:xfrm>
        </p:grpSpPr>
        <p:sp>
          <p:nvSpPr>
            <p:cNvPr id="11" name="AutoShape 14"/>
            <p:cNvSpPr/>
            <p:nvPr/>
          </p:nvSpPr>
          <p:spPr bwMode="auto">
            <a:xfrm>
              <a:off x="703" y="1620"/>
              <a:ext cx="113" cy="1890"/>
            </a:xfrm>
            <a:prstGeom prst="leftBrace">
              <a:avLst>
                <a:gd name="adj1" fmla="val 43282"/>
                <a:gd name="adj2" fmla="val 50000"/>
              </a:avLst>
            </a:prstGeom>
            <a:noFill/>
            <a:ln w="28575">
              <a:solidFill>
                <a:schemeClr val="tx1"/>
              </a:solidFill>
              <a:round/>
            </a:ln>
            <a:effectLst/>
          </p:spPr>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12" name="Text Box 15"/>
            <p:cNvSpPr txBox="1">
              <a:spLocks noChangeArrowheads="1"/>
            </p:cNvSpPr>
            <p:nvPr/>
          </p:nvSpPr>
          <p:spPr bwMode="auto">
            <a:xfrm>
              <a:off x="466" y="2016"/>
              <a:ext cx="254" cy="999"/>
            </a:xfrm>
            <a:prstGeom prst="rect">
              <a:avLst/>
            </a:prstGeom>
            <a:noFill/>
            <a:ln w="28575" algn="ctr">
              <a:noFill/>
              <a:miter lim="800000"/>
            </a:ln>
            <a:effectLst/>
          </p:spPr>
          <p:txBody>
            <a:bodyPr vert="eaVert">
              <a:spAutoFit/>
            </a:bodyPr>
            <a:lstStyle/>
            <a:p>
              <a:pPr>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基本运算</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3" name="Group 28"/>
          <p:cNvGrpSpPr/>
          <p:nvPr/>
        </p:nvGrpSpPr>
        <p:grpSpPr bwMode="auto">
          <a:xfrm>
            <a:off x="4987921" y="3379776"/>
            <a:ext cx="4333875" cy="1217613"/>
            <a:chOff x="2290" y="2256"/>
            <a:chExt cx="2730" cy="767"/>
          </a:xfrm>
        </p:grpSpPr>
        <p:sp>
          <p:nvSpPr>
            <p:cNvPr id="14" name="Rectangle 17"/>
            <p:cNvSpPr>
              <a:spLocks noChangeArrowheads="1"/>
            </p:cNvSpPr>
            <p:nvPr/>
          </p:nvSpPr>
          <p:spPr bwMode="auto">
            <a:xfrm>
              <a:off x="2290" y="2478"/>
              <a:ext cx="1406" cy="545"/>
            </a:xfrm>
            <a:prstGeom prst="rect">
              <a:avLst/>
            </a:prstGeom>
            <a:solidFill>
              <a:schemeClr val="accent6">
                <a:lumMod val="20000"/>
                <a:lumOff val="80000"/>
              </a:schemeClr>
            </a:solidFill>
            <a:ln w="28575" algn="ctr">
              <a:solidFill>
                <a:schemeClr val="tx1"/>
              </a:solidFill>
              <a:miter lim="800000"/>
            </a:ln>
            <a:effectLst/>
          </p:spPr>
          <p:txBody>
            <a:bodyPr wrap="none" anchor="ctr"/>
            <a:lstStyle/>
            <a:p>
              <a:pPr algn="l"/>
              <a:r>
                <a:rPr lang="en-US" altLang="zh-CN" sz="1800" dirty="0" err="1">
                  <a:solidFill>
                    <a:srgbClr val="CC3300"/>
                  </a:solidFill>
                  <a:latin typeface="微软雅黑" panose="020B0503020204020204" pitchFamily="34" charset="-122"/>
                  <a:ea typeface="微软雅黑" panose="020B0503020204020204" pitchFamily="34" charset="-122"/>
                  <a:cs typeface="Consolas" panose="020B0609020204030204" pitchFamily="49" charset="0"/>
                </a:rPr>
                <a:t>NodeType</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Text Box 18"/>
            <p:cNvSpPr txBox="1">
              <a:spLocks noChangeArrowheads="1"/>
            </p:cNvSpPr>
            <p:nvPr/>
          </p:nvSpPr>
          <p:spPr bwMode="auto">
            <a:xfrm>
              <a:off x="2782" y="2256"/>
              <a:ext cx="998" cy="139"/>
            </a:xfrm>
            <a:prstGeom prst="rect">
              <a:avLst/>
            </a:prstGeom>
            <a:noFill/>
            <a:ln w="28575" algn="ctr">
              <a:noFill/>
              <a:miter lim="800000"/>
            </a:ln>
            <a:effectLst/>
          </p:spPr>
          <p:txBody>
            <a:bodyPr lIns="0" tIns="0" rIns="0" bIns="0">
              <a:spAutoFit/>
            </a:bodyPr>
            <a:lstStyle/>
            <a:p>
              <a:pPr>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数据成员</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Line 20"/>
            <p:cNvSpPr>
              <a:spLocks noChangeShapeType="1"/>
            </p:cNvSpPr>
            <p:nvPr/>
          </p:nvSpPr>
          <p:spPr bwMode="auto">
            <a:xfrm flipH="1">
              <a:off x="3606" y="2695"/>
              <a:ext cx="499" cy="1"/>
            </a:xfrm>
            <a:prstGeom prst="line">
              <a:avLst/>
            </a:prstGeom>
            <a:noFill/>
            <a:ln w="28575">
              <a:solidFill>
                <a:schemeClr val="tx1"/>
              </a:solidFill>
              <a:round/>
              <a:tailEnd type="triangle" w="med" len="med"/>
            </a:ln>
            <a:effectLst/>
          </p:spPr>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17" name="Text Box 21"/>
            <p:cNvSpPr txBox="1">
              <a:spLocks noChangeArrowheads="1"/>
            </p:cNvSpPr>
            <p:nvPr/>
          </p:nvSpPr>
          <p:spPr bwMode="auto">
            <a:xfrm>
              <a:off x="4139" y="2645"/>
              <a:ext cx="881" cy="139"/>
            </a:xfrm>
            <a:prstGeom prst="rect">
              <a:avLst/>
            </a:prstGeom>
            <a:noFill/>
            <a:ln w="28575" algn="ctr">
              <a:noFill/>
              <a:miter lim="800000"/>
            </a:ln>
            <a:effectLst/>
          </p:spPr>
          <p:txBody>
            <a:bodyPr lIns="0" tIns="0" rIns="0" bIns="0">
              <a:spAutoFit/>
            </a:bodyPr>
            <a:lstStyle/>
            <a:p>
              <a:pPr algn="l">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头结点指针</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8" name="Group 29"/>
          <p:cNvGrpSpPr/>
          <p:nvPr/>
        </p:nvGrpSpPr>
        <p:grpSpPr bwMode="auto">
          <a:xfrm>
            <a:off x="6024563" y="836614"/>
            <a:ext cx="3095625" cy="3235325"/>
            <a:chOff x="2835" y="527"/>
            <a:chExt cx="1950" cy="2038"/>
          </a:xfrm>
          <a:solidFill>
            <a:schemeClr val="accent6">
              <a:lumMod val="20000"/>
              <a:lumOff val="80000"/>
            </a:schemeClr>
          </a:solidFill>
        </p:grpSpPr>
        <p:sp>
          <p:nvSpPr>
            <p:cNvPr id="19" name="Rectangle 25"/>
            <p:cNvSpPr>
              <a:spLocks noChangeArrowheads="1"/>
            </p:cNvSpPr>
            <p:nvPr/>
          </p:nvSpPr>
          <p:spPr bwMode="auto">
            <a:xfrm>
              <a:off x="3742" y="527"/>
              <a:ext cx="544" cy="318"/>
            </a:xfrm>
            <a:prstGeom prst="rect">
              <a:avLst/>
            </a:prstGeom>
            <a:grpFill/>
            <a:ln w="28575" algn="ctr">
              <a:solidFill>
                <a:schemeClr val="tx1"/>
              </a:solidFill>
              <a:miter lim="800000"/>
            </a:ln>
            <a:effectLst/>
          </p:spPr>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data</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Rectangle 26"/>
            <p:cNvSpPr>
              <a:spLocks noChangeArrowheads="1"/>
            </p:cNvSpPr>
            <p:nvPr/>
          </p:nvSpPr>
          <p:spPr bwMode="auto">
            <a:xfrm>
              <a:off x="4241" y="527"/>
              <a:ext cx="544" cy="318"/>
            </a:xfrm>
            <a:prstGeom prst="rect">
              <a:avLst/>
            </a:prstGeom>
            <a:grpFill/>
            <a:ln w="28575" algn="ctr">
              <a:solidFill>
                <a:schemeClr val="tx1"/>
              </a:solidFill>
              <a:miter lim="800000"/>
            </a:ln>
            <a:effectLst/>
          </p:spPr>
          <p:txBody>
            <a:bodyPr wrap="none" anchor="ctr"/>
            <a:lstStyle/>
            <a:p>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next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Line 27"/>
            <p:cNvSpPr>
              <a:spLocks noChangeShapeType="1"/>
            </p:cNvSpPr>
            <p:nvPr/>
          </p:nvSpPr>
          <p:spPr bwMode="auto">
            <a:xfrm flipV="1">
              <a:off x="2835" y="754"/>
              <a:ext cx="861" cy="1811"/>
            </a:xfrm>
            <a:prstGeom prst="line">
              <a:avLst/>
            </a:prstGeom>
            <a:grpFill/>
            <a:ln w="28575">
              <a:solidFill>
                <a:schemeClr val="tx1"/>
              </a:solidFill>
              <a:prstDash val="sysDot"/>
              <a:round/>
              <a:tailEnd type="triangle" w="med" len="med"/>
            </a:ln>
            <a:effectLst/>
          </p:spPr>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gr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61806" y="1988840"/>
            <a:ext cx="3429000" cy="48199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randombar(horizontal)">
                                      <p:cBhvr>
                                        <p:cTn id="31" dur="500"/>
                                        <p:tgtEl>
                                          <p:spTgt spid="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animBg="1"/>
      <p:bldP spid="4" grpId="0" bldLvl="0" animBg="1"/>
      <p:bldP spid="5" grpId="0" animBg="1"/>
      <p:bldP spid="6" grpId="0" animBg="1"/>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23592" y="1114988"/>
            <a:ext cx="7643866" cy="533463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&lt;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typename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T&gt;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NodeType</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单链表结点的类型</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 data;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数据域</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NodeType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*next;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指针域</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template &lt;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typename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T&gt;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class </a:t>
            </a:r>
            <a:r>
              <a:rPr lang="en-US" altLang="zh-CN" sz="16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LiStack</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链栈类模板</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NodeType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&lt;T&gt;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单链表的头结点指针</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public:</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构造函数</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初始化栈</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=new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NodeType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&lt;T&gt;();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-&gt;next=NULL;</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4"/>
          <p:cNvSpPr txBox="1">
            <a:spLocks noChangeArrowheads="1"/>
          </p:cNvSpPr>
          <p:nvPr/>
        </p:nvSpPr>
        <p:spPr bwMode="auto">
          <a:xfrm>
            <a:off x="623392" y="399669"/>
            <a:ext cx="5258295" cy="435610"/>
          </a:xfrm>
          <a:prstGeom prst="rect">
            <a:avLst/>
          </a:prstGeom>
          <a:noFill/>
          <a:ln w="28575" algn="ctr">
            <a:noFill/>
            <a:miter lim="800000"/>
          </a:ln>
          <a:effectLst/>
        </p:spPr>
        <p:txBody>
          <a:bodyPr wrap="square">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链栈类模板</a:t>
            </a:r>
            <a:r>
              <a:rPr lang="en-US" altLang="zh-CN" sz="2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的结构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81732" y="1268296"/>
            <a:ext cx="7286676" cy="496506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ct val="1000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LiStack</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析构函数</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销毁栈</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NodeType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&lt;T&gt; *p=</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 (p!=NULL)</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delete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p=p-&gt;next;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delete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释放头结点空间</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StackEmpty</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判断栈是否为空</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-&gt;next==NULL);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4"/>
          <p:cNvSpPr txBox="1">
            <a:spLocks noChangeArrowheads="1"/>
          </p:cNvSpPr>
          <p:nvPr/>
        </p:nvSpPr>
        <p:spPr bwMode="auto">
          <a:xfrm>
            <a:off x="911424" y="471677"/>
            <a:ext cx="4898255" cy="435610"/>
          </a:xfrm>
          <a:prstGeom prst="rect">
            <a:avLst/>
          </a:prstGeom>
          <a:noFill/>
          <a:ln w="28575" algn="ctr">
            <a:noFill/>
            <a:miter lim="800000"/>
          </a:ln>
          <a:effectLst/>
        </p:spPr>
        <p:txBody>
          <a:bodyPr wrap="square">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链栈类模板</a:t>
            </a:r>
            <a:r>
              <a:rPr lang="en-US" altLang="zh-CN" sz="2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的结构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02629" y="908720"/>
            <a:ext cx="7786742" cy="574484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216000" tIns="144000" bIns="144000" rtlCol="0">
            <a:spAutoFit/>
          </a:bodyPr>
          <a:lstStyle/>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void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Push</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 e)</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进栈</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NodeType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&lt;T&gt; *p;</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p=new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NodeType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&lt;T&gt;();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p-&gt;data=e;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p-&gt;next=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插入</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结点作为第一个数据结点</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-&gt;next=p;</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bool Pop(T &amp;e)</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出栈</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NodeType</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&lt;T&gt; *p;</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-&gt;next==NULL)</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栈空的情况</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false;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a:t>
            </a: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//p</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指向第一个数据结点</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e=p-&gt;data;</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-&gt;next=p-&gt;next;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delete p;</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true;</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6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4"/>
          <p:cNvSpPr txBox="1">
            <a:spLocks noChangeArrowheads="1"/>
          </p:cNvSpPr>
          <p:nvPr/>
        </p:nvSpPr>
        <p:spPr bwMode="auto">
          <a:xfrm>
            <a:off x="527050" y="260648"/>
            <a:ext cx="5354637" cy="435610"/>
          </a:xfrm>
          <a:prstGeom prst="rect">
            <a:avLst/>
          </a:prstGeom>
          <a:noFill/>
          <a:ln w="28575" algn="ctr">
            <a:noFill/>
            <a:miter lim="800000"/>
          </a:ln>
          <a:effectLst/>
        </p:spPr>
        <p:txBody>
          <a:bodyPr wrap="square">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链栈类模板</a:t>
            </a:r>
            <a:r>
              <a:rPr lang="en-US" altLang="zh-CN" sz="2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的结构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1504" y="1860622"/>
            <a:ext cx="7643866" cy="3364865"/>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wrap="square" lIns="216000" tIns="144000" bIns="144000" rtlCol="0">
            <a:spAutoFit/>
          </a:bodyPr>
          <a:lstStyle/>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bool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GetTop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 &amp;e)</a:t>
            </a:r>
            <a:r>
              <a:rPr lang="en-US" altLang="zh-CN" sz="20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取栈顶元素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-&gt;next==NULL)</a:t>
            </a:r>
            <a:r>
              <a:rPr lang="en-US" altLang="zh-CN" sz="2000" dirty="0">
                <a:solidFill>
                  <a:srgbClr val="3333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栈空的情况</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false;</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lhead</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-&gt;next-&gt;data;</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true;</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Picture 2"/>
          <p:cNvPicPr>
            <a:picLocks noChangeAspect="1" noChangeArrowheads="1"/>
          </p:cNvPicPr>
          <p:nvPr/>
        </p:nvPicPr>
        <p:blipFill>
          <a:blip r:embed="rId1" cstate="print"/>
          <a:srcRect/>
          <a:stretch>
            <a:fillRect/>
          </a:stretch>
        </p:blipFill>
        <p:spPr bwMode="auto">
          <a:xfrm>
            <a:off x="9192344" y="3508888"/>
            <a:ext cx="2880320" cy="3016456"/>
          </a:xfrm>
          <a:prstGeom prst="rect">
            <a:avLst/>
          </a:prstGeom>
          <a:noFill/>
          <a:ln w="9525">
            <a:noFill/>
            <a:miter lim="800000"/>
            <a:headEnd/>
            <a:tailEnd/>
          </a:ln>
          <a:effectLst/>
        </p:spPr>
      </p:pic>
      <p:sp>
        <p:nvSpPr>
          <p:cNvPr id="4" name="Text Box 4"/>
          <p:cNvSpPr txBox="1">
            <a:spLocks noChangeArrowheads="1"/>
          </p:cNvSpPr>
          <p:nvPr/>
        </p:nvSpPr>
        <p:spPr bwMode="auto">
          <a:xfrm>
            <a:off x="767408" y="903725"/>
            <a:ext cx="4610223" cy="435610"/>
          </a:xfrm>
          <a:prstGeom prst="rect">
            <a:avLst/>
          </a:prstGeom>
          <a:noFill/>
          <a:ln w="28575" algn="ctr">
            <a:noFill/>
            <a:miter lim="800000"/>
          </a:ln>
          <a:effectLst/>
        </p:spPr>
        <p:txBody>
          <a:bodyPr wrap="square">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链栈类模板</a:t>
            </a:r>
            <a:r>
              <a:rPr lang="en-US" altLang="zh-CN" sz="2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的结构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11624" y="2420888"/>
            <a:ext cx="6010482" cy="1568450"/>
          </a:xfrm>
          <a:prstGeom prst="rect">
            <a:avLst/>
          </a:prstGeom>
          <a:solidFill>
            <a:schemeClr val="accent6">
              <a:lumMod val="20000"/>
              <a:lumOff val="80000"/>
            </a:schemeClr>
          </a:solidFill>
        </p:spPr>
        <p:txBody>
          <a:bodyPr wrap="square" rtlCol="0">
            <a:spAutoFit/>
          </a:bodyPr>
          <a:lstStyle/>
          <a:p>
            <a:pPr algn="l">
              <a:lnSpc>
                <a:spcPct val="100000"/>
              </a:lnSpc>
            </a:pP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&lt;int&gt; st1;</a:t>
            </a:r>
            <a:r>
              <a:rPr lang="en-US" altLang="zh-CN" dirty="0">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整数链栈</a:t>
            </a:r>
            <a:endPar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&lt;char&gt; st2;</a:t>
            </a:r>
            <a:r>
              <a:rPr lang="en-US" altLang="zh-CN" dirty="0">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字符链栈</a:t>
            </a:r>
            <a:endPar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&lt;double&gt; st3;</a:t>
            </a:r>
            <a:r>
              <a:rPr lang="en-US" altLang="zh-CN" dirty="0">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实数链栈</a:t>
            </a:r>
            <a:endParaRPr lang="zh-CN" altLang="en-US"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04113" y="3139705"/>
            <a:ext cx="5087888" cy="3744416"/>
          </a:xfrm>
          <a:prstGeom prst="rect">
            <a:avLst/>
          </a:prstGeom>
        </p:spPr>
      </p:pic>
      <p:sp>
        <p:nvSpPr>
          <p:cNvPr id="4" name="Text Box 4"/>
          <p:cNvSpPr txBox="1">
            <a:spLocks noChangeArrowheads="1"/>
          </p:cNvSpPr>
          <p:nvPr/>
        </p:nvSpPr>
        <p:spPr bwMode="auto">
          <a:xfrm>
            <a:off x="839416" y="1290246"/>
            <a:ext cx="4322885" cy="435610"/>
          </a:xfrm>
          <a:prstGeom prst="rect">
            <a:avLst/>
          </a:prstGeom>
          <a:noFill/>
          <a:ln w="28575" algn="ctr">
            <a:noFill/>
            <a:miter lim="800000"/>
          </a:ln>
          <a:effectLst/>
        </p:spPr>
        <p:txBody>
          <a:bodyPr wrap="square">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链栈类模板</a:t>
            </a:r>
            <a:r>
              <a:rPr lang="en-US" altLang="zh-CN" sz="2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LiStack</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的结构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6003635" y="-459432"/>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TextBox 15"/>
          <p:cNvSpPr txBox="1"/>
          <p:nvPr/>
        </p:nvSpPr>
        <p:spPr>
          <a:xfrm>
            <a:off x="2321420" y="2520306"/>
            <a:ext cx="9319196" cy="224726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ct val="100000"/>
              </a:lnSpc>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实现了数据结构课程中的大多数数据结构</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00000"/>
              </a:lnSpc>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实现的数据结构更高效</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00000"/>
              </a:lnSpc>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涵盖更多的数据结构</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000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设计算法时将数据结构作为工具，更高层次看待算法设计</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16"/>
          <p:cNvSpPr txBox="1"/>
          <p:nvPr/>
        </p:nvSpPr>
        <p:spPr>
          <a:xfrm>
            <a:off x="911424" y="1363267"/>
            <a:ext cx="4184444" cy="43561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为什么需要</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Picture 2"/>
          <p:cNvPicPr>
            <a:picLocks noChangeAspect="1" noChangeArrowheads="1"/>
          </p:cNvPicPr>
          <p:nvPr/>
        </p:nvPicPr>
        <p:blipFill>
          <a:blip r:embed="rId2"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766838" y="1052736"/>
            <a:ext cx="2857520" cy="438150"/>
          </a:xfrm>
          <a:prstGeom prst="rect">
            <a:avLst/>
          </a:prstGeom>
          <a:solidFill>
            <a:srgbClr val="FC9A48"/>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2">
            <a:schemeClr val="accent2"/>
          </a:fillRef>
          <a:effectRef idx="1">
            <a:schemeClr val="accent2"/>
          </a:effectRef>
          <a:fontRef idx="minor">
            <a:schemeClr val="dk1"/>
          </a:fontRef>
        </p:style>
        <p:txBody>
          <a:bodyPr wrap="square" tIns="72000" bIns="72000"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12.4.1 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概述</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7"/>
          <p:cNvSpPr txBox="1"/>
          <p:nvPr/>
        </p:nvSpPr>
        <p:spPr>
          <a:xfrm>
            <a:off x="695400" y="1789346"/>
            <a:ext cx="10945216" cy="1245235"/>
          </a:xfrm>
          <a:prstGeom prst="rect">
            <a:avLst/>
          </a:prstGeom>
          <a:noFill/>
        </p:spPr>
        <p:txBody>
          <a:bodyPr wrap="square" rtlCol="0">
            <a:spAutoFit/>
          </a:bodyPr>
          <a:lstStyle/>
          <a:p>
            <a:pPr algn="l">
              <a:lnSpc>
                <a:spcPts val="3000"/>
              </a:lnSpc>
            </a:pPr>
            <a:r>
              <a:rPr lang="en-US" altLang="zh-CN"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主要由</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container</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algorithm</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（算法）和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iterator</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（迭代器）三大部分构成，容器用于存放数据对象（元素），算法用于操作容器中的数据对象。</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Rectangle 11"/>
          <p:cNvSpPr>
            <a:spLocks noChangeArrowheads="1"/>
          </p:cNvSpPr>
          <p:nvPr/>
        </p:nvSpPr>
        <p:spPr bwMode="auto">
          <a:xfrm>
            <a:off x="4746439" y="23814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pSp>
        <p:nvGrpSpPr>
          <p:cNvPr id="5" name="Group 1"/>
          <p:cNvGrpSpPr>
            <a:grpSpLocks noChangeAspect="1"/>
          </p:cNvGrpSpPr>
          <p:nvPr/>
        </p:nvGrpSpPr>
        <p:grpSpPr bwMode="auto">
          <a:xfrm>
            <a:off x="2267037" y="3591826"/>
            <a:ext cx="4519705" cy="2357454"/>
            <a:chOff x="2959" y="2600"/>
            <a:chExt cx="4516" cy="2356"/>
          </a:xfrm>
        </p:grpSpPr>
        <p:sp>
          <p:nvSpPr>
            <p:cNvPr id="6" name="AutoShape 10"/>
            <p:cNvSpPr>
              <a:spLocks noChangeAspect="1" noChangeArrowheads="1" noTextEdit="1"/>
            </p:cNvSpPr>
            <p:nvPr/>
          </p:nvSpPr>
          <p:spPr bwMode="auto">
            <a:xfrm>
              <a:off x="2959" y="2600"/>
              <a:ext cx="4516" cy="2356"/>
            </a:xfrm>
            <a:prstGeom prst="rect">
              <a:avLst/>
            </a:prstGeom>
            <a:noFill/>
          </p:spPr>
          <p:txBody>
            <a:bodyPr vert="horz" wrap="square" lIns="91440" tIns="45720" rIns="91440" bIns="45720" numCol="1" anchor="t" anchorCtr="0" compatLnSpc="1"/>
            <a:lstStyle/>
            <a:p>
              <a:endParaRPr lang="zh-CN" altLang="en-US"/>
            </a:p>
          </p:txBody>
        </p:sp>
        <p:sp>
          <p:nvSpPr>
            <p:cNvPr id="7" name="Rectangle 9"/>
            <p:cNvSpPr>
              <a:spLocks noChangeArrowheads="1"/>
            </p:cNvSpPr>
            <p:nvPr/>
          </p:nvSpPr>
          <p:spPr bwMode="auto">
            <a:xfrm>
              <a:off x="2967" y="4012"/>
              <a:ext cx="4500" cy="936"/>
            </a:xfrm>
            <a:prstGeom prst="rect">
              <a:avLst/>
            </a:prstGeom>
            <a:solidFill>
              <a:srgbClr val="FFFFFF"/>
            </a:solidFill>
            <a:ln w="9525">
              <a:noFill/>
              <a:miter lim="800000"/>
            </a:ln>
          </p:spPr>
          <p:txBody>
            <a:bodyPr vert="horz" wrap="square" lIns="91440" tIns="45720" rIns="91440" bIns="45720" numCol="1" anchor="t" anchorCtr="0" compatLnSpc="1"/>
            <a:lstStyle/>
            <a:p>
              <a:endParaRPr lang="zh-CN" altLang="en-US" dirty="0">
                <a:latin typeface="Consolas" panose="020B0609020204030204" pitchFamily="49" charset="0"/>
                <a:ea typeface="仿宋" panose="02010609060101010101" pitchFamily="49" charset="-122"/>
                <a:cs typeface="Consolas" panose="020B0609020204030204" pitchFamily="49" charset="0"/>
              </a:endParaRPr>
            </a:p>
          </p:txBody>
        </p:sp>
        <p:sp>
          <p:nvSpPr>
            <p:cNvPr id="8" name="Rectangle 8"/>
            <p:cNvSpPr>
              <a:spLocks noChangeArrowheads="1"/>
            </p:cNvSpPr>
            <p:nvPr/>
          </p:nvSpPr>
          <p:spPr bwMode="auto">
            <a:xfrm>
              <a:off x="3043" y="2608"/>
              <a:ext cx="4319" cy="468"/>
            </a:xfrm>
            <a:prstGeom prst="rect">
              <a:avLst/>
            </a:prstGeom>
            <a:gradFill flip="none" rotWithShape="1">
              <a:gsLst>
                <a:gs pos="0">
                  <a:schemeClr val="accent6">
                    <a:lumMod val="20000"/>
                    <a:lumOff val="80000"/>
                    <a:shade val="30000"/>
                    <a:satMod val="115000"/>
                  </a:schemeClr>
                </a:gs>
                <a:gs pos="15000">
                  <a:srgbClr val="FC9A48"/>
                </a:gs>
                <a:gs pos="100000">
                  <a:schemeClr val="accent6">
                    <a:lumMod val="20000"/>
                    <a:lumOff val="80000"/>
                    <a:shade val="100000"/>
                    <a:satMod val="11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vert="horz" wrap="square" lIns="0" tIns="0" rIns="0" bIns="0" numCol="1" anchor="t" anchorCtr="0" compatLnSpc="1"/>
            <a:lstStyle/>
            <a:p>
              <a:pPr indent="269875">
                <a:lnSpc>
                  <a:spcPct val="150000"/>
                </a:lnSpc>
                <a:spcBef>
                  <a:spcPct val="0"/>
                </a:spcBef>
              </a:pPr>
              <a:r>
                <a:rPr kumimoji="0"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　法</a:t>
              </a:r>
              <a:endParaRPr kumimoji="0"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Rectangle 7"/>
            <p:cNvSpPr>
              <a:spLocks noChangeArrowheads="1"/>
            </p:cNvSpPr>
            <p:nvPr/>
          </p:nvSpPr>
          <p:spPr bwMode="auto">
            <a:xfrm>
              <a:off x="3148" y="4358"/>
              <a:ext cx="899" cy="468"/>
            </a:xfrm>
            <a:prstGeom prst="rect">
              <a:avLst/>
            </a:prstGeom>
            <a:gradFill flip="none" rotWithShape="1">
              <a:gsLst>
                <a:gs pos="0">
                  <a:schemeClr val="accent6">
                    <a:lumMod val="20000"/>
                    <a:lumOff val="80000"/>
                    <a:shade val="30000"/>
                    <a:satMod val="115000"/>
                  </a:schemeClr>
                </a:gs>
                <a:gs pos="15000">
                  <a:srgbClr val="FC9A48"/>
                </a:gs>
                <a:gs pos="100000">
                  <a:schemeClr val="accent6">
                    <a:lumMod val="20000"/>
                    <a:lumOff val="80000"/>
                    <a:shade val="100000"/>
                    <a:satMod val="11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vert="horz" wrap="square" lIns="0" tIns="0" rIns="0" bIns="0" numCol="1" anchor="t" anchorCtr="0" compatLnSpc="1"/>
            <a:lstStyle/>
            <a:p>
              <a:pPr>
                <a:lnSpc>
                  <a:spcPct val="150000"/>
                </a:lnSpc>
                <a:spcBef>
                  <a:spcPct val="0"/>
                </a:spcBef>
              </a:pPr>
              <a:r>
                <a:rPr kumimoji="0"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对象</a:t>
              </a:r>
              <a:r>
                <a:rPr kumimoji="0"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Rectangle 6"/>
            <p:cNvSpPr>
              <a:spLocks noChangeArrowheads="1"/>
            </p:cNvSpPr>
            <p:nvPr/>
          </p:nvSpPr>
          <p:spPr bwMode="auto">
            <a:xfrm>
              <a:off x="4227" y="4358"/>
              <a:ext cx="900" cy="468"/>
            </a:xfrm>
            <a:prstGeom prst="rect">
              <a:avLst/>
            </a:prstGeom>
            <a:gradFill flip="none" rotWithShape="1">
              <a:gsLst>
                <a:gs pos="0">
                  <a:schemeClr val="accent6">
                    <a:lumMod val="20000"/>
                    <a:lumOff val="80000"/>
                    <a:shade val="30000"/>
                    <a:satMod val="115000"/>
                  </a:schemeClr>
                </a:gs>
                <a:gs pos="15000">
                  <a:srgbClr val="FC9A48"/>
                </a:gs>
                <a:gs pos="100000">
                  <a:schemeClr val="accent6">
                    <a:lumMod val="20000"/>
                    <a:lumOff val="80000"/>
                    <a:shade val="100000"/>
                    <a:satMod val="11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vert="horz" wrap="square" lIns="0" tIns="0" rIns="0" bIns="0" numCol="1" anchor="t" anchorCtr="0" compatLnSpc="1"/>
            <a:lstStyle/>
            <a:p>
              <a:pPr>
                <a:lnSpc>
                  <a:spcPct val="150000"/>
                </a:lnSpc>
                <a:spcBef>
                  <a:spcPct val="0"/>
                </a:spcBef>
              </a:pPr>
              <a:r>
                <a:rPr kumimoji="0"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对象</a:t>
              </a:r>
              <a:r>
                <a:rPr kumimoji="0"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Rectangle 5"/>
            <p:cNvSpPr>
              <a:spLocks noChangeArrowheads="1"/>
            </p:cNvSpPr>
            <p:nvPr/>
          </p:nvSpPr>
          <p:spPr bwMode="auto">
            <a:xfrm>
              <a:off x="5310" y="4358"/>
              <a:ext cx="900" cy="468"/>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zh-CN" sz="2000" b="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2000" b="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Rectangle 4"/>
            <p:cNvSpPr>
              <a:spLocks noChangeArrowheads="1"/>
            </p:cNvSpPr>
            <p:nvPr/>
          </p:nvSpPr>
          <p:spPr bwMode="auto">
            <a:xfrm>
              <a:off x="6387" y="4358"/>
              <a:ext cx="900" cy="468"/>
            </a:xfrm>
            <a:prstGeom prst="rect">
              <a:avLst/>
            </a:prstGeom>
            <a:gradFill flip="none" rotWithShape="1">
              <a:gsLst>
                <a:gs pos="0">
                  <a:schemeClr val="accent6">
                    <a:lumMod val="20000"/>
                    <a:lumOff val="80000"/>
                    <a:shade val="30000"/>
                    <a:satMod val="115000"/>
                  </a:schemeClr>
                </a:gs>
                <a:gs pos="15000">
                  <a:srgbClr val="FC9A48"/>
                </a:gs>
                <a:gs pos="100000">
                  <a:schemeClr val="accent6">
                    <a:lumMod val="20000"/>
                    <a:lumOff val="80000"/>
                    <a:shade val="100000"/>
                    <a:satMod val="115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vert="horz" wrap="square" lIns="0" tIns="0" rIns="0" bIns="0" numCol="1" anchor="t" anchorCtr="0" compatLnSpc="1"/>
            <a:lstStyle/>
            <a:p>
              <a:pPr>
                <a:lnSpc>
                  <a:spcPct val="150000"/>
                </a:lnSpc>
                <a:spcBef>
                  <a:spcPct val="0"/>
                </a:spcBef>
              </a:pPr>
              <a:r>
                <a:rPr kumimoji="0"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对象</a:t>
              </a:r>
              <a:r>
                <a:rPr kumimoji="0"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kumimoji="0"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AutoShape 3"/>
            <p:cNvSpPr>
              <a:spLocks noChangeArrowheads="1"/>
            </p:cNvSpPr>
            <p:nvPr/>
          </p:nvSpPr>
          <p:spPr bwMode="auto">
            <a:xfrm>
              <a:off x="4887" y="3228"/>
              <a:ext cx="927" cy="936"/>
            </a:xfrm>
            <a:prstGeom prst="upDownArrow">
              <a:avLst>
                <a:gd name="adj1" fmla="val 50000"/>
                <a:gd name="adj2" fmla="val 26000"/>
              </a:avLst>
            </a:prstGeom>
            <a:solidFill>
              <a:schemeClr val="accent6">
                <a:lumMod val="20000"/>
                <a:lumOff val="80000"/>
              </a:schemeClr>
            </a:solidFill>
            <a:ln>
              <a:solidFill>
                <a:schemeClr val="bg1"/>
              </a:solidFill>
            </a:ln>
          </p:spPr>
          <p:style>
            <a:lnRef idx="1">
              <a:schemeClr val="accent5"/>
            </a:lnRef>
            <a:fillRef idx="2">
              <a:schemeClr val="accent5"/>
            </a:fillRef>
            <a:effectRef idx="1">
              <a:schemeClr val="accent5"/>
            </a:effectRef>
            <a:fontRef idx="minor">
              <a:schemeClr val="dk1"/>
            </a:fontRef>
          </p:style>
          <p:txBody>
            <a:bodyPr vert="eaVert" wrap="square" lIns="0" tIns="0" rIns="0" bIns="0" numCol="1" anchor="t" anchorCtr="0" compatLnSpc="1"/>
            <a:lstStyle/>
            <a:p>
              <a:pPr>
                <a:lnSpc>
                  <a:spcPct val="150000"/>
                </a:lnSpc>
                <a:spcBef>
                  <a:spcPct val="0"/>
                </a:spcBef>
              </a:pPr>
              <a:r>
                <a:rPr kumimoji="0"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迭代器</a:t>
              </a:r>
              <a:endParaRPr kumimoji="0"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Rectangle 2"/>
            <p:cNvSpPr>
              <a:spLocks noChangeArrowheads="1"/>
            </p:cNvSpPr>
            <p:nvPr/>
          </p:nvSpPr>
          <p:spPr bwMode="auto">
            <a:xfrm>
              <a:off x="3387" y="4028"/>
              <a:ext cx="523" cy="232"/>
            </a:xfrm>
            <a:prstGeom prst="rect">
              <a:avLst/>
            </a:prstGeom>
            <a:solidFill>
              <a:srgbClr val="FFFFFF"/>
            </a:solidFill>
            <a:ln w="9525">
              <a:noFill/>
              <a:miter lim="800000"/>
            </a:ln>
          </p:spPr>
          <p:txBody>
            <a:bodyPr vert="horz" wrap="square" lIns="0" tIns="0" rIns="0" bIns="0" numCol="1" anchor="t" anchorCtr="0" compatLnSpc="1"/>
            <a:lstStyle/>
            <a:p>
              <a:pPr>
                <a:lnSpc>
                  <a:spcPct val="100000"/>
                </a:lnSpc>
                <a:spcBef>
                  <a:spcPct val="0"/>
                </a:spcBef>
              </a:pPr>
              <a:r>
                <a:rPr kumimoji="0"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a:t>
              </a:r>
              <a:endParaRPr kumimoji="0"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70912" y="2636912"/>
            <a:ext cx="4221088" cy="4221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99456" y="1844824"/>
            <a:ext cx="8568952" cy="224726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ct val="1500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把众多事物归纳、划分成一些类。</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把具有共性的事物划分为一类，得出一个抽象的概念。</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是人类认识世界经常采用的思维方法。 </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551384" y="1124744"/>
            <a:ext cx="2159000" cy="435610"/>
          </a:xfrm>
          <a:prstGeom prst="rect">
            <a:avLst/>
          </a:prstGeom>
          <a:noFill/>
          <a:ln w="28575" algn="ctr">
            <a:noFill/>
            <a:miter lim="800000"/>
          </a:ln>
          <a:effectLst/>
        </p:spPr>
        <p:txBody>
          <a:bodyPr>
            <a:spAutoFit/>
          </a:bodyPr>
          <a:lstStyle/>
          <a:p>
            <a:pPr algn="l"/>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2183" y="3645024"/>
            <a:ext cx="3573016" cy="35730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401259"/>
            <a:ext cx="3900402" cy="521970"/>
          </a:xfrm>
          <a:prstGeom prst="rect">
            <a:avLst/>
          </a:prstGeom>
          <a:solidFill>
            <a:srgbClr val="FC9A48"/>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lnSpc>
                <a:spcPct val="1000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什么是</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3"/>
          <p:cNvSpPr txBox="1"/>
          <p:nvPr/>
        </p:nvSpPr>
        <p:spPr>
          <a:xfrm>
            <a:off x="2383504" y="2492896"/>
            <a:ext cx="8609040" cy="160083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ts val="32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一个</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容器就是一种数据结构，如链表、栈和队列等</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2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这些数据结构在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中都已经实现好了，在算法设计中可以直接使用它们。</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Picture 2"/>
          <p:cNvPicPr>
            <a:picLocks noChangeAspect="1" noChangeArrowheads="1"/>
          </p:cNvPicPr>
          <p:nvPr/>
        </p:nvPicPr>
        <p:blipFill>
          <a:blip r:embed="rId2"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881158" y="1643051"/>
          <a:ext cx="8429684" cy="4357719"/>
        </p:xfrm>
        <a:graphic>
          <a:graphicData uri="http://schemas.openxmlformats.org/drawingml/2006/table">
            <a:tbl>
              <a:tblPr>
                <a:tableStyleId>{08FB837D-C827-4EFA-A057-4D05807E0F7C}</a:tableStyleId>
              </a:tblPr>
              <a:tblGrid>
                <a:gridCol w="2143140"/>
                <a:gridCol w="4978213"/>
                <a:gridCol w="1308331"/>
              </a:tblGrid>
              <a:tr h="534690">
                <a:tc>
                  <a:txBody>
                    <a:bodyPr/>
                    <a:lstStyle/>
                    <a:p>
                      <a:pPr indent="0" algn="just">
                        <a:lnSpc>
                          <a:spcPct val="150000"/>
                        </a:lnSpc>
                        <a:spcAft>
                          <a:spcPts val="0"/>
                        </a:spcAft>
                      </a:pPr>
                      <a:r>
                        <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数据结构</a:t>
                      </a:r>
                      <a:endPar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c>
                  <a:txBody>
                    <a:bodyPr/>
                    <a:lstStyle/>
                    <a:p>
                      <a:pPr indent="0" algn="just">
                        <a:lnSpc>
                          <a:spcPct val="150000"/>
                        </a:lnSpc>
                        <a:spcAft>
                          <a:spcPts val="0"/>
                        </a:spcAft>
                      </a:pPr>
                      <a:r>
                        <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说</a:t>
                      </a:r>
                      <a:r>
                        <a:rPr lang="en-US"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明</a:t>
                      </a:r>
                      <a:endPar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c>
                  <a:txBody>
                    <a:bodyPr/>
                    <a:lstStyle/>
                    <a:p>
                      <a:pPr indent="0" algn="just">
                        <a:lnSpc>
                          <a:spcPct val="150000"/>
                        </a:lnSpc>
                        <a:spcAft>
                          <a:spcPts val="0"/>
                        </a:spcAft>
                      </a:pPr>
                      <a:r>
                        <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实现头文件</a:t>
                      </a:r>
                      <a:endPar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r>
              <a:tr h="955757">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向量（</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vector</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c>
                  <a:txBody>
                    <a:bodyPr/>
                    <a:lstStyle/>
                    <a:p>
                      <a:pPr indent="0">
                        <a:lnSpc>
                          <a:spcPct val="150000"/>
                        </a:lnSpc>
                        <a:spcAft>
                          <a:spcPts val="0"/>
                        </a:spcAft>
                      </a:pP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连续存储元素。底层数据结构为数组，支持快速随机访问</a:t>
                      </a:r>
                      <a:endParaRPr lang="zh-CN"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c>
                  <a:txBody>
                    <a:bodyPr/>
                    <a:lstStyle/>
                    <a:p>
                      <a:pPr indent="0" algn="just">
                        <a:lnSpc>
                          <a:spcPct val="150000"/>
                        </a:lnSpc>
                        <a:spcAft>
                          <a:spcPts val="0"/>
                        </a:spcAft>
                      </a:pP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&lt;vector&gt;</a:t>
                      </a:r>
                      <a:endParaRPr lang="en-US"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r>
              <a:tr h="1911515">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双端队列（</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deque</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连续存储的指向不同元素的指针所组成的数组。底层数据结构为一个中央控制器和多个缓冲区，支持首尾元素（中间不能）快速增删，也支持随机访问</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c>
                  <a:txBody>
                    <a:bodyPr/>
                    <a:lstStyle/>
                    <a:p>
                      <a:pPr indent="0" algn="just">
                        <a:lnSpc>
                          <a:spcPct val="150000"/>
                        </a:lnSpc>
                        <a:spcAft>
                          <a:spcPts val="0"/>
                        </a:spcAft>
                      </a:pP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&lt;deque&gt;</a:t>
                      </a:r>
                      <a:endParaRPr lang="en-US"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r>
              <a:tr h="955757">
                <a:tc>
                  <a:txBody>
                    <a:bodyPr/>
                    <a:lstStyle/>
                    <a:p>
                      <a:pPr indent="0">
                        <a:lnSpc>
                          <a:spcPct val="150000"/>
                        </a:lnSpc>
                        <a:spcAft>
                          <a:spcPts val="0"/>
                        </a:spcAft>
                      </a:pP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链表（</a:t>
                      </a: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list</a:t>
                      </a: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由结点组成的链表，每个结点包含着一个元素。底层数据结构为双向链表，支持结点的快速增删</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c>
                  <a:txBody>
                    <a:bodyPr/>
                    <a:lstStyle/>
                    <a:p>
                      <a:pPr indent="0" algn="just">
                        <a:lnSpc>
                          <a:spcPct val="150000"/>
                        </a:lnSpc>
                        <a:spcAft>
                          <a:spcPts val="0"/>
                        </a:spcAft>
                      </a:pP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&lt;list&gt;</a:t>
                      </a:r>
                      <a:endParaRPr lang="en-US"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tc>
              </a:tr>
            </a:tbl>
          </a:graphicData>
        </a:graphic>
      </p:graphicFrame>
      <p:sp>
        <p:nvSpPr>
          <p:cNvPr id="3" name="TextBox 3"/>
          <p:cNvSpPr txBox="1"/>
          <p:nvPr/>
        </p:nvSpPr>
        <p:spPr>
          <a:xfrm>
            <a:off x="4655840" y="940658"/>
            <a:ext cx="2719204" cy="386080"/>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主要的</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表</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72514" y="836712"/>
          <a:ext cx="8643967" cy="5715041"/>
        </p:xfrm>
        <a:graphic>
          <a:graphicData uri="http://schemas.openxmlformats.org/drawingml/2006/table">
            <a:tbl>
              <a:tblPr>
                <a:tableStyleId>{C4B1156A-380E-4F78-BDF5-A606A8083BF9}</a:tableStyleId>
              </a:tblPr>
              <a:tblGrid>
                <a:gridCol w="2321388"/>
                <a:gridCol w="4980990"/>
                <a:gridCol w="1341589"/>
              </a:tblGrid>
              <a:tr h="452901">
                <a:tc>
                  <a:txBody>
                    <a:bodyPr/>
                    <a:lstStyle/>
                    <a:p>
                      <a:pPr indent="0" algn="just">
                        <a:lnSpc>
                          <a:spcPct val="150000"/>
                        </a:lnSpc>
                        <a:spcAft>
                          <a:spcPts val="0"/>
                        </a:spcAft>
                      </a:pPr>
                      <a:r>
                        <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数据结构</a:t>
                      </a:r>
                      <a:endPar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gn="just">
                        <a:lnSpc>
                          <a:spcPct val="150000"/>
                        </a:lnSpc>
                        <a:spcAft>
                          <a:spcPts val="0"/>
                        </a:spcAft>
                      </a:pPr>
                      <a:r>
                        <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说</a:t>
                      </a:r>
                      <a:r>
                        <a:rPr lang="en-US"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明</a:t>
                      </a:r>
                      <a:endPar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gn="just">
                        <a:lnSpc>
                          <a:spcPct val="150000"/>
                        </a:lnSpc>
                        <a:spcAft>
                          <a:spcPts val="0"/>
                        </a:spcAft>
                      </a:pPr>
                      <a:r>
                        <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实现头文件</a:t>
                      </a:r>
                      <a:endParaRPr lang="zh-CN" sz="18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r>
              <a:tr h="809560">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栈（</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stack</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后进先出的序列。底层一般用</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deque</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（默认）或者</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list</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实现</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gn="just">
                        <a:lnSpc>
                          <a:spcPct val="150000"/>
                        </a:lnSpc>
                        <a:spcAft>
                          <a:spcPts val="0"/>
                        </a:spcAft>
                      </a:pP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&lt;stack&gt;</a:t>
                      </a:r>
                      <a:endParaRPr lang="en-US"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r>
              <a:tr h="809560">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队列（</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queue</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先进先出的序列。底层一般用</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deque</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（默认）或者</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list</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实现</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gn="just">
                        <a:lnSpc>
                          <a:spcPct val="150000"/>
                        </a:lnSpc>
                        <a:spcAft>
                          <a:spcPts val="0"/>
                        </a:spcAft>
                      </a:pP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&lt;queue&gt;</a:t>
                      </a:r>
                      <a:endParaRPr lang="en-US"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r>
              <a:tr h="1214340">
                <a:tc>
                  <a:txBody>
                    <a:bodyPr/>
                    <a:lstStyle/>
                    <a:p>
                      <a:pPr indent="0">
                        <a:lnSpc>
                          <a:spcPct val="150000"/>
                        </a:lnSpc>
                        <a:spcAft>
                          <a:spcPts val="0"/>
                        </a:spcAft>
                      </a:pP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优先队列（</a:t>
                      </a: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priority_queue</a:t>
                      </a: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元素的进出队顺序由某个谓词或者关系函数决定的一种队列。底层数据结构一般为</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vector</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（默认）或者</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deque</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gn="just">
                        <a:lnSpc>
                          <a:spcPct val="150000"/>
                        </a:lnSpc>
                        <a:spcAft>
                          <a:spcPts val="0"/>
                        </a:spcAft>
                      </a:pP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&lt;queue&gt;</a:t>
                      </a:r>
                      <a:endParaRPr lang="en-US"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r>
              <a:tr h="1214340">
                <a:tc>
                  <a:txBody>
                    <a:bodyPr/>
                    <a:lstStyle/>
                    <a:p>
                      <a:pPr indent="0">
                        <a:lnSpc>
                          <a:spcPct val="150000"/>
                        </a:lnSpc>
                        <a:spcAft>
                          <a:spcPts val="0"/>
                        </a:spcAft>
                      </a:pP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集合（</a:t>
                      </a: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set</a:t>
                      </a: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多重集合（</a:t>
                      </a: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multiset</a:t>
                      </a: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由结点组成的红黑树，每个结点都包含着一个元素，</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set</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中所有元素有序但不重复，</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multiset</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中所有关键字有序但不重复</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gn="just">
                        <a:lnSpc>
                          <a:spcPct val="150000"/>
                        </a:lnSpc>
                        <a:spcAft>
                          <a:spcPts val="0"/>
                        </a:spcAft>
                      </a:pP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&lt;set&gt;</a:t>
                      </a:r>
                      <a:endParaRPr lang="en-US"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r>
              <a:tr h="1214340">
                <a:tc>
                  <a:txBody>
                    <a:bodyPr/>
                    <a:lstStyle/>
                    <a:p>
                      <a:pPr indent="0">
                        <a:lnSpc>
                          <a:spcPct val="150000"/>
                        </a:lnSpc>
                        <a:spcAft>
                          <a:spcPts val="0"/>
                        </a:spcAft>
                      </a:pP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映射（</a:t>
                      </a: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map</a:t>
                      </a: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多重映射（</a:t>
                      </a:r>
                      <a:r>
                        <a:rPr lang="en-US"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multimap</a:t>
                      </a:r>
                      <a:r>
                        <a:rPr lang="zh-CN" sz="1800"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sz="1800" b="1" kern="10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nSpc>
                          <a:spcPct val="150000"/>
                        </a:lnSpc>
                        <a:spcAft>
                          <a:spcPts val="0"/>
                        </a:spcAft>
                      </a:pP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由（关键字，值）对组成的集合，底层数据结构为红黑树，</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map</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中所有关键字有序但不重复，</a:t>
                      </a: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multimap</a:t>
                      </a:r>
                      <a:r>
                        <a:rPr lang="zh-CN"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中所有关键字有序但可以重复</a:t>
                      </a:r>
                      <a:endParaRPr lang="zh-CN"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c>
                  <a:txBody>
                    <a:bodyPr/>
                    <a:lstStyle/>
                    <a:p>
                      <a:pPr indent="0" algn="just">
                        <a:lnSpc>
                          <a:spcPct val="150000"/>
                        </a:lnSpc>
                        <a:spcAft>
                          <a:spcPts val="0"/>
                        </a:spcAft>
                      </a:pPr>
                      <a:r>
                        <a:rPr lang="en-US" sz="18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&lt;map&gt;</a:t>
                      </a:r>
                      <a:endParaRPr lang="en-US" sz="1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2345" marR="62345" marT="0" marB="0">
                    <a:gradFill flip="none" rotWithShape="1">
                      <a:gsLst>
                        <a:gs pos="0">
                          <a:schemeClr val="accent6">
                            <a:lumMod val="60000"/>
                            <a:lumOff val="40000"/>
                          </a:schemeClr>
                        </a:gs>
                        <a:gs pos="100000">
                          <a:schemeClr val="accent6">
                            <a:lumMod val="20000"/>
                            <a:lumOff val="80000"/>
                          </a:schemeClr>
                        </a:gs>
                      </a:gsLst>
                      <a:lin ang="16200000" scaled="1"/>
                      <a:tileRect/>
                    </a:gradFill>
                  </a:tcPr>
                </a:tc>
              </a:tr>
            </a:tbl>
          </a:graphicData>
        </a:graphic>
      </p:graphicFrame>
      <p:sp>
        <p:nvSpPr>
          <p:cNvPr id="3" name="TextBox 4"/>
          <p:cNvSpPr txBox="1"/>
          <p:nvPr/>
        </p:nvSpPr>
        <p:spPr>
          <a:xfrm>
            <a:off x="1952596" y="6430535"/>
            <a:ext cx="2000264" cy="386080"/>
          </a:xfrm>
          <a:prstGeom prst="rect">
            <a:avLst/>
          </a:prstGeom>
          <a:noFill/>
        </p:spPr>
        <p:txBody>
          <a:bodyPr wrap="square" rtlCol="0">
            <a:spAutoFit/>
          </a:bodyPr>
          <a:lstStyle/>
          <a:p>
            <a:pPr algn="l"/>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7408" y="1389978"/>
            <a:ext cx="9721080" cy="2122805"/>
          </a:xfrm>
          <a:prstGeom prst="rect">
            <a:avLst/>
          </a:prstGeom>
          <a:noFill/>
        </p:spPr>
        <p:txBody>
          <a:bodyPr wrap="square" rtlCol="0">
            <a:spAutoFit/>
          </a:bodyPr>
          <a:lstStyle/>
          <a:p>
            <a:pPr algn="l">
              <a:lnSpc>
                <a:spcPct val="150000"/>
              </a:lnSpc>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为此，使用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时必须将下面的语句插入到源代码文件开头：</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这样直接把程序代码定位到</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std</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命名空间中。</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56041" y="3212976"/>
            <a:ext cx="5328591" cy="35951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60644" y="1183520"/>
            <a:ext cx="6143668" cy="525589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&lt;vector&gt;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vector&lt;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vector</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容器</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myv</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071547"/>
            <a:ext cx="3156005" cy="521970"/>
          </a:xfrm>
          <a:prstGeom prst="rect">
            <a:avLst/>
          </a:prstGeom>
          <a:solidFill>
            <a:srgbClr val="FC9A48"/>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lnSpc>
                <a:spcPct val="1000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什么是</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算法</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839416" y="2071678"/>
            <a:ext cx="10729192" cy="229298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ts val="3000"/>
              </a:lnSpc>
              <a:spcBef>
                <a:spcPts val="1200"/>
              </a:spcBef>
              <a:buBlip>
                <a:blip r:embed="rId1"/>
              </a:buBlip>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算法是用来操作容器中数据的模板函数，</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提供了大约</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100</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个实现算法的模版函数。例如，</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sort()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来对一个</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中的数据进行排序，用</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find()</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来搜索一个</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中的对象。</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算法部分主要由头文件</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&lt;algorithm&gt;</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&lt;numeric&gt;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&lt;functional&gt;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组成</a:t>
            </a:r>
            <a:r>
              <a:rPr lang="zh-CN" altLang="zh-CN" sz="2800" dirty="0">
                <a:latin typeface="微软雅黑" panose="020B0503020204020204" pitchFamily="34" charset="-122"/>
                <a:ea typeface="微软雅黑" panose="020B0503020204020204" pitchFamily="34" charset="-122"/>
                <a:cs typeface="Consolas" panose="020B0609020204030204" pitchFamily="49" charset="0"/>
              </a:rPr>
              <a:t>。</a:t>
            </a:r>
            <a:endParaRPr lang="zh-CN" altLang="zh-CN" sz="28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iconfont-11699-2057533"/>
          <p:cNvSpPr/>
          <p:nvPr/>
        </p:nvSpPr>
        <p:spPr>
          <a:xfrm>
            <a:off x="8760296" y="4445767"/>
            <a:ext cx="2160240" cy="2295601"/>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7408" y="1012666"/>
            <a:ext cx="9329120" cy="386080"/>
          </a:xfrm>
          <a:prstGeom prst="rect">
            <a:avLst/>
          </a:prstGeom>
          <a:noFill/>
        </p:spPr>
        <p:txBody>
          <a:bodyPr wrap="square" rtlCol="0">
            <a:spAutoFit/>
          </a:bodyPr>
          <a:lstStyle/>
          <a:p>
            <a:pPr algn="l"/>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例如，以下程序使用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算法</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sort()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实现整型数组</a:t>
            </a: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的递增排序：</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095472" y="1700809"/>
            <a:ext cx="7143800" cy="396049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80000" bIns="180000" rtlCol="0">
            <a:spAutoFit/>
          </a:bodyPr>
          <a:lstStyle/>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&lt;algorithm&gt;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a[]={2,5,4,1,3};</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sort(a,a+5);</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=0;i&lt;5;i++)</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",a[</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 1 2 3 4 5</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4300" y="1142985"/>
            <a:ext cx="4195980" cy="460375"/>
          </a:xfrm>
          <a:prstGeom prst="rect">
            <a:avLst/>
          </a:prstGeom>
          <a:solidFill>
            <a:srgbClr val="FC9A48"/>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lnSpc>
                <a:spcPct val="10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什么是</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迭代器</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911424" y="2000241"/>
            <a:ext cx="10441160" cy="2122805"/>
          </a:xfrm>
          <a:prstGeom prst="rect">
            <a:avLst/>
          </a:prstGeom>
          <a:noFill/>
        </p:spPr>
        <p:txBody>
          <a:bodyPr wrap="square" rtlCol="0">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迭代器用于访问容器中的数据对象。</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每个容器都有自己的迭代器，只有容器自己才知道如何访问自己的元素。</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迭代器像</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C/C++</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中的指针，算法通过迭代器来定位和操作容器中的元素。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iconfont-11699-2057533"/>
          <p:cNvSpPr/>
          <p:nvPr/>
        </p:nvSpPr>
        <p:spPr>
          <a:xfrm>
            <a:off x="8544272" y="4432928"/>
            <a:ext cx="2232248" cy="2266902"/>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432" y="1357298"/>
            <a:ext cx="3960440" cy="435610"/>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常用的迭代器有：</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452662" y="1928802"/>
            <a:ext cx="7072362" cy="437070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ct val="150000"/>
              </a:lnSpc>
              <a:buFont typeface="+mj-lt"/>
              <a:buAutoNum type="arabicPeriod"/>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iterator</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：指向容器中存放元素的迭代器，用于正向遍历容器中的元素。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Font typeface="+mj-lt"/>
              <a:buAutoNum type="arabicPeriod"/>
            </a:pP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const_iterator</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：指向容器中存放元素的常量迭代器，只能读取容器中的元素。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Font typeface="+mj-lt"/>
              <a:buAutoNum type="arabicPeriod"/>
            </a:pP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reverse_iterator</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：指向容器中存放元素的反向迭代器，用于反向遍历容器中的元素。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Font typeface="+mj-lt"/>
              <a:buAutoNum type="arabicPeriod"/>
            </a:pP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const_reverse_iterator</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：指向容器中存放元素的常量反向迭代器，只能读取容器中的元素。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Group 15"/>
          <p:cNvGrpSpPr/>
          <p:nvPr/>
        </p:nvGrpSpPr>
        <p:grpSpPr bwMode="auto">
          <a:xfrm>
            <a:off x="2524101" y="2120416"/>
            <a:ext cx="382567" cy="444489"/>
            <a:chOff x="476" y="981"/>
            <a:chExt cx="499" cy="499"/>
          </a:xfrm>
        </p:grpSpPr>
        <p:sp>
          <p:nvSpPr>
            <p:cNvPr id="5" name="AutoShape 16"/>
            <p:cNvSpPr>
              <a:spLocks noChangeArrowheads="1"/>
            </p:cNvSpPr>
            <p:nvPr/>
          </p:nvSpPr>
          <p:spPr bwMode="auto">
            <a:xfrm>
              <a:off x="476" y="981"/>
              <a:ext cx="499" cy="499"/>
            </a:xfrm>
            <a:prstGeom prst="roundRect">
              <a:avLst>
                <a:gd name="adj" fmla="val 13028"/>
              </a:avLst>
            </a:prstGeom>
            <a:solidFill>
              <a:srgbClr val="FFB400"/>
            </a:solidFill>
            <a:ln w="9525" algn="ctr">
              <a:noFill/>
              <a:round/>
            </a:ln>
            <a:effectLst/>
          </p:spPr>
          <p:txBody>
            <a:bodyPr wrap="none" anchor="ctr"/>
            <a:lstStyle/>
            <a:p>
              <a:endParaRPr lang="zh-CN" altLang="en-US"/>
            </a:p>
          </p:txBody>
        </p:sp>
        <p:sp>
          <p:nvSpPr>
            <p:cNvPr id="6" name="AutoShape 18"/>
            <p:cNvSpPr>
              <a:spLocks noChangeArrowheads="1"/>
            </p:cNvSpPr>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w="9525" algn="ctr">
              <a:noFill/>
              <a:round/>
            </a:ln>
            <a:effectLst/>
          </p:spPr>
          <p:txBody>
            <a:bodyPr wrap="none" anchor="ctr"/>
            <a:lstStyle/>
            <a:p>
              <a:endParaRPr lang="zh-CN" altLang="en-US"/>
            </a:p>
          </p:txBody>
        </p:sp>
      </p:grpSp>
      <p:grpSp>
        <p:nvGrpSpPr>
          <p:cNvPr id="7" name="Group 15"/>
          <p:cNvGrpSpPr/>
          <p:nvPr/>
        </p:nvGrpSpPr>
        <p:grpSpPr bwMode="auto">
          <a:xfrm>
            <a:off x="2524101" y="3068961"/>
            <a:ext cx="382567" cy="444489"/>
            <a:chOff x="476" y="981"/>
            <a:chExt cx="499" cy="499"/>
          </a:xfrm>
        </p:grpSpPr>
        <p:sp>
          <p:nvSpPr>
            <p:cNvPr id="8" name="AutoShape 16"/>
            <p:cNvSpPr>
              <a:spLocks noChangeArrowheads="1"/>
            </p:cNvSpPr>
            <p:nvPr/>
          </p:nvSpPr>
          <p:spPr bwMode="auto">
            <a:xfrm>
              <a:off x="476" y="981"/>
              <a:ext cx="499" cy="499"/>
            </a:xfrm>
            <a:prstGeom prst="roundRect">
              <a:avLst>
                <a:gd name="adj" fmla="val 13028"/>
              </a:avLst>
            </a:prstGeom>
            <a:solidFill>
              <a:srgbClr val="FFB400"/>
            </a:solidFill>
            <a:ln w="9525" algn="ctr">
              <a:noFill/>
              <a:round/>
            </a:ln>
            <a:effectLst/>
          </p:spPr>
          <p:txBody>
            <a:bodyPr wrap="none" anchor="ctr"/>
            <a:lstStyle/>
            <a:p>
              <a:endParaRPr lang="zh-CN" altLang="en-US"/>
            </a:p>
          </p:txBody>
        </p:sp>
        <p:sp>
          <p:nvSpPr>
            <p:cNvPr id="9" name="AutoShape 18"/>
            <p:cNvSpPr>
              <a:spLocks noChangeArrowheads="1"/>
            </p:cNvSpPr>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w="9525" algn="ctr">
              <a:noFill/>
              <a:round/>
            </a:ln>
            <a:effectLst/>
          </p:spPr>
          <p:txBody>
            <a:bodyPr wrap="none" anchor="ctr"/>
            <a:lstStyle/>
            <a:p>
              <a:endParaRPr lang="zh-CN" altLang="en-US"/>
            </a:p>
          </p:txBody>
        </p:sp>
      </p:grpSp>
      <p:grpSp>
        <p:nvGrpSpPr>
          <p:cNvPr id="10" name="Group 15"/>
          <p:cNvGrpSpPr/>
          <p:nvPr/>
        </p:nvGrpSpPr>
        <p:grpSpPr bwMode="auto">
          <a:xfrm>
            <a:off x="2524101" y="4064632"/>
            <a:ext cx="382567" cy="444489"/>
            <a:chOff x="476" y="981"/>
            <a:chExt cx="499" cy="499"/>
          </a:xfrm>
        </p:grpSpPr>
        <p:sp>
          <p:nvSpPr>
            <p:cNvPr id="11" name="AutoShape 16"/>
            <p:cNvSpPr>
              <a:spLocks noChangeArrowheads="1"/>
            </p:cNvSpPr>
            <p:nvPr/>
          </p:nvSpPr>
          <p:spPr bwMode="auto">
            <a:xfrm>
              <a:off x="476" y="981"/>
              <a:ext cx="499" cy="499"/>
            </a:xfrm>
            <a:prstGeom prst="roundRect">
              <a:avLst>
                <a:gd name="adj" fmla="val 13028"/>
              </a:avLst>
            </a:prstGeom>
            <a:solidFill>
              <a:srgbClr val="FFB400"/>
            </a:solidFill>
            <a:ln w="9525" algn="ctr">
              <a:noFill/>
              <a:round/>
            </a:ln>
            <a:effectLst/>
          </p:spPr>
          <p:txBody>
            <a:bodyPr wrap="none" anchor="ctr"/>
            <a:lstStyle/>
            <a:p>
              <a:endParaRPr lang="zh-CN" altLang="en-US"/>
            </a:p>
          </p:txBody>
        </p:sp>
        <p:sp>
          <p:nvSpPr>
            <p:cNvPr id="12" name="AutoShape 18"/>
            <p:cNvSpPr>
              <a:spLocks noChangeArrowheads="1"/>
            </p:cNvSpPr>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w="9525" algn="ctr">
              <a:noFill/>
              <a:round/>
            </a:ln>
            <a:effectLst/>
          </p:spPr>
          <p:txBody>
            <a:bodyPr wrap="none" anchor="ctr"/>
            <a:lstStyle/>
            <a:p>
              <a:endParaRPr lang="zh-CN" altLang="en-US"/>
            </a:p>
          </p:txBody>
        </p:sp>
      </p:grpSp>
      <p:grpSp>
        <p:nvGrpSpPr>
          <p:cNvPr id="13" name="Group 15"/>
          <p:cNvGrpSpPr/>
          <p:nvPr/>
        </p:nvGrpSpPr>
        <p:grpSpPr bwMode="auto">
          <a:xfrm>
            <a:off x="2524101" y="5000736"/>
            <a:ext cx="382567" cy="444489"/>
            <a:chOff x="476" y="981"/>
            <a:chExt cx="499" cy="499"/>
          </a:xfrm>
        </p:grpSpPr>
        <p:sp>
          <p:nvSpPr>
            <p:cNvPr id="14" name="AutoShape 16"/>
            <p:cNvSpPr>
              <a:spLocks noChangeArrowheads="1"/>
            </p:cNvSpPr>
            <p:nvPr/>
          </p:nvSpPr>
          <p:spPr bwMode="auto">
            <a:xfrm>
              <a:off x="476" y="981"/>
              <a:ext cx="499" cy="499"/>
            </a:xfrm>
            <a:prstGeom prst="roundRect">
              <a:avLst>
                <a:gd name="adj" fmla="val 13028"/>
              </a:avLst>
            </a:prstGeom>
            <a:solidFill>
              <a:srgbClr val="FFB400"/>
            </a:solidFill>
            <a:ln w="9525" algn="ctr">
              <a:noFill/>
              <a:round/>
            </a:ln>
            <a:effectLst/>
          </p:spPr>
          <p:txBody>
            <a:bodyPr wrap="none" anchor="ctr"/>
            <a:lstStyle/>
            <a:p>
              <a:endParaRPr lang="zh-CN" altLang="en-US"/>
            </a:p>
          </p:txBody>
        </p:sp>
        <p:sp>
          <p:nvSpPr>
            <p:cNvPr id="15" name="AutoShape 18"/>
            <p:cNvSpPr>
              <a:spLocks noChangeArrowheads="1"/>
            </p:cNvSpPr>
            <p:nvPr/>
          </p:nvSpPr>
          <p:spPr bwMode="auto">
            <a:xfrm>
              <a:off x="499" y="1004"/>
              <a:ext cx="453" cy="204"/>
            </a:xfrm>
            <a:prstGeom prst="roundRect">
              <a:avLst>
                <a:gd name="adj" fmla="val 25981"/>
              </a:avLst>
            </a:prstGeom>
            <a:gradFill rotWithShape="1">
              <a:gsLst>
                <a:gs pos="0">
                  <a:schemeClr val="bg1">
                    <a:alpha val="75000"/>
                  </a:schemeClr>
                </a:gs>
                <a:gs pos="100000">
                  <a:schemeClr val="bg1">
                    <a:gamma/>
                    <a:tint val="0"/>
                    <a:invGamma/>
                    <a:alpha val="0"/>
                  </a:schemeClr>
                </a:gs>
              </a:gsLst>
              <a:lin ang="5400000" scaled="1"/>
            </a:gradFill>
            <a:ln w="9525" algn="ctr">
              <a:noFill/>
              <a:round/>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7448" y="1500174"/>
            <a:ext cx="6540188" cy="435610"/>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迭代器的常用运算如下：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3024166" y="2204864"/>
            <a:ext cx="4643470" cy="169291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lnSpc>
                <a:spcPct val="100000"/>
              </a:lnSpc>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：正向移动迭代器。</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：反向移动迭代器。</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：返回迭代器所指的元素值。</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Picture 29" descr="1"/>
          <p:cNvPicPr>
            <a:picLocks noChangeAspect="1" noChangeArrowheads="1"/>
          </p:cNvPicPr>
          <p:nvPr/>
        </p:nvPicPr>
        <p:blipFill>
          <a:blip r:embed="rId1" cstate="print">
            <a:lum bright="-6000" contrast="24000"/>
          </a:blip>
          <a:srcRect l="42606" t="64474" r="19473"/>
          <a:stretch>
            <a:fillRect/>
          </a:stretch>
        </p:blipFill>
        <p:spPr bwMode="auto">
          <a:xfrm>
            <a:off x="2166911" y="2265362"/>
            <a:ext cx="714380" cy="856110"/>
          </a:xfrm>
          <a:prstGeom prst="rect">
            <a:avLst/>
          </a:prstGeom>
          <a:noFill/>
          <a:ln w="9525">
            <a:noFill/>
            <a:miter lim="800000"/>
            <a:headEnd/>
            <a:tailEnd/>
          </a:ln>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836712"/>
            <a:ext cx="8397552" cy="60932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271464" y="2106958"/>
            <a:ext cx="10369152" cy="2831465"/>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ts val="3000"/>
              </a:lnSpc>
              <a:spcBef>
                <a:spcPts val="12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类与类之间可以组成继承层次。</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12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一个类的定义（称为</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子类</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）可以定义在另一个已定义类（称为</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父类</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）的基础上。</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12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子类可以父类中的属性和操作，也可以定义自已的属性和操作，从而</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继承</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使内部表示上有差异的对象可以共享与它们结构有共同部分的有关操作，达到代码重用的目的。</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623392" y="1196752"/>
            <a:ext cx="2305050" cy="435610"/>
          </a:xfrm>
          <a:prstGeom prst="rect">
            <a:avLst/>
          </a:prstGeom>
          <a:noFill/>
          <a:ln w="28575" algn="ctr">
            <a:noFill/>
            <a:miter lim="800000"/>
          </a:ln>
          <a:effectLst/>
        </p:spPr>
        <p:txBody>
          <a:bodyPr>
            <a:spAutoFit/>
          </a:bodyPr>
          <a:lstStyle/>
          <a:p>
            <a:pPr algn="l"/>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）继承</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4"/>
          <p:cNvSpPr txBox="1">
            <a:spLocks noChangeArrowheads="1"/>
          </p:cNvSpPr>
          <p:nvPr/>
        </p:nvSpPr>
        <p:spPr bwMode="auto">
          <a:xfrm>
            <a:off x="1775520" y="116633"/>
            <a:ext cx="4896544" cy="650875"/>
          </a:xfrm>
          <a:prstGeom prst="rect">
            <a:avLst/>
          </a:prstGeom>
          <a:noFill/>
          <a:ln w="9525">
            <a:noFill/>
            <a:miter lim="800000"/>
          </a:ln>
          <a:effectLst/>
        </p:spPr>
        <p:txBody>
          <a:bodyPr wrap="square">
            <a:spAutoFit/>
          </a:bodyPr>
          <a:lstStyle/>
          <a:p>
            <a:pPr algn="l">
              <a:lnSpc>
                <a:spcPct val="130000"/>
              </a:lnSpc>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rPr>
              <a:t>面向对象程序语言的相关概念</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9720" y="1088002"/>
            <a:ext cx="8715436" cy="535749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216000" tIns="180000" bIns="180000" rtlCol="0">
            <a:spAutoFit/>
          </a:bodyPr>
          <a:lstStyle/>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vector&lt;int&gt;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vector&lt;int&gt;::iterator it;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定义正向迭代器</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it</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for (it=</a:t>
            </a:r>
            <a:r>
              <a:rPr lang="en-US" altLang="zh-CN" sz="16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myv.begin</a:t>
            </a:r>
            <a:r>
              <a:rPr lang="en-US" altLang="zh-CN" sz="16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6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myv.end</a:t>
            </a:r>
            <a:r>
              <a:rPr lang="en-US" altLang="zh-CN" sz="16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();++it)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从头到尾遍历所有元素</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("%d ",*it);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1 2 3</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6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vector&lt;int&gt;::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reverse_iterator</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rit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定义反向迭代器</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rit</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for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rit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myv.rbegin</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rit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myv.rend</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rit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从尾到头遍历所有元素</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("%d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rit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3 2 1</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endParaRPr lang="zh-CN" altLang="en-US" sz="1600" dirty="0">
              <a:solidFill>
                <a:srgbClr val="0033CC"/>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3712" y="1268760"/>
            <a:ext cx="4608512" cy="635635"/>
          </a:xfrm>
          <a:prstGeom prst="rect">
            <a:avLst/>
          </a:prstGeom>
          <a:solidFill>
            <a:srgbClr val="FC9A48"/>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2">
            <a:schemeClr val="accent2"/>
          </a:fillRef>
          <a:effectRef idx="1">
            <a:schemeClr val="accent2"/>
          </a:effectRef>
          <a:fontRef idx="minor">
            <a:schemeClr val="dk1"/>
          </a:fontRef>
        </p:style>
        <p:txBody>
          <a:bodyPr wrap="square" tIns="72000" bIns="72000" rtlCol="0">
            <a:spAutoFit/>
          </a:bodyPr>
          <a:lstStyle/>
          <a:p>
            <a:pPr algn="ctr">
              <a:lnSpc>
                <a:spcPct val="100000"/>
              </a:lnSpc>
            </a:pP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13.4.2 </a:t>
            </a: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常用的</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a:t>
            </a:r>
            <a:endPar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4644822" y="2557495"/>
            <a:ext cx="2714644" cy="193929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ct val="100000"/>
              </a:lnSpc>
              <a:buBlip>
                <a:blip r:embed="rId1"/>
              </a:buBlip>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顺序容器</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00000"/>
              </a:lnSpc>
              <a:buBlip>
                <a:blip r:embed="rId1"/>
              </a:buBlip>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适配器容器</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00000"/>
              </a:lnSpc>
              <a:buBlip>
                <a:blip r:embed="rId1"/>
              </a:buBlip>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关联容器</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6284" y="2249488"/>
            <a:ext cx="4608512" cy="4608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202" y="1052737"/>
            <a:ext cx="2357454" cy="521970"/>
          </a:xfrm>
          <a:prstGeom prst="rect">
            <a:avLst/>
          </a:prstGeom>
          <a:solidFill>
            <a:srgbClr val="FC9A48"/>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lnSpc>
                <a:spcPct val="1000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顺序容器</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487488" y="2004925"/>
            <a:ext cx="4077666" cy="435610"/>
          </a:xfrm>
          <a:prstGeom prst="rect">
            <a:avLst/>
          </a:prstGeom>
          <a:noFill/>
        </p:spPr>
        <p:txBody>
          <a:bodyPr wrap="square" rtlCol="0">
            <a:spAutoFit/>
          </a:bodyPr>
          <a:lstStyle/>
          <a:p>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vector</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（向量容器）</a:t>
            </a:r>
            <a:endPar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2493320" y="2691928"/>
            <a:ext cx="8715248" cy="231902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ts val="28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它是一个向量类模板。向量容器相当于数组</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12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用于</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存储具有相同数据类型的一组元素，可以从末尾快速的插入与删除元素，快速地随机访问元素</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但是在序列中间插入、删除元素较慢，因为需要移动插入或删除处后面的所有元素。</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Picture 2"/>
          <p:cNvPicPr>
            <a:picLocks noChangeAspect="1" noChangeArrowheads="1"/>
          </p:cNvPicPr>
          <p:nvPr/>
        </p:nvPicPr>
        <p:blipFill>
          <a:blip r:embed="rId2"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9456" y="1839124"/>
            <a:ext cx="9254262" cy="305689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44000" tIns="144000" bIns="144000" rtlCol="0">
            <a:spAutoFit/>
          </a:bodyPr>
          <a:lstStyle/>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vector&lt;int&gt; v1;	</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定义元素为</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int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的向量</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v1</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vector&lt;int&gt; v2(10);</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指定向量</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v2</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的初始大小为</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int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vector&lt;double&gt; v3(10</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1.23);</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指定</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v3</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个初始元素的初值为</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1.23</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vector&lt;int&gt; v4(a</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a+5);</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用数组</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a[0..4]</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共</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个元素初始化</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v4</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695400" y="1124744"/>
            <a:ext cx="6686484" cy="435610"/>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容器的几种方式如下：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124744"/>
            <a:ext cx="10369152" cy="435610"/>
          </a:xfrm>
          <a:prstGeom prst="rect">
            <a:avLst/>
          </a:prstGeom>
          <a:noFill/>
        </p:spPr>
        <p:txBody>
          <a:bodyPr wrap="square" rtlCol="0">
            <a:spAutoFit/>
          </a:bodyPr>
          <a:lstStyle/>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提供了一系列的成员函数，</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主要的成员函数如下：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809720" y="1850450"/>
            <a:ext cx="8643998" cy="415417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empty()</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判断当前向量容器是否为空。</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返回当前向量容器的中的实际元素个数。</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返回指定下标的元素。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push_back</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在当前向量容器尾部添加了一个元素。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insert(pos</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pos</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位置插入元素</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，即将元素</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插入到迭代器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pos</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指定元素之前。</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81224" y="1285861"/>
            <a:ext cx="7358114" cy="490347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80000" tIns="144000" bIns="144000" rtlCol="0">
            <a:spAutoFit/>
          </a:bodyPr>
          <a:lstStyle/>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front()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：获取当前向量容器的第一个元素。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back()</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：获取当前向量容器的最后一个元素。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erase()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：删除当前向量容器中某个迭代器或者迭代器区间指定的元素。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clear()</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：删除当前向量容器中所有元素。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迭代器</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函数</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begin()</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end()</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rbegin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rend()</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7448" y="894607"/>
            <a:ext cx="7786742" cy="584517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80000" bIns="180000" rtlCol="0">
            <a:spAutoFit/>
          </a:bodyPr>
          <a:lstStyle/>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&lt;vector&gt;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vector&lt;int&gt;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myv</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vector</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容器</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myv</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vector&lt;int&gt;::iterator it;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myv</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的正向迭代器</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it</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myv</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末尾添加元素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myv.begin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迭代器指向开头元素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myv.insert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(it,2);</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指向的元素之前插入元素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myv</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末尾添加元素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myv.push_back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myv</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末尾添加元素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myv.end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迭代器指向尾元素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的后面</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迭代器指向尾元素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myv.erase</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删除元素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33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for (it=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myv.begin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myv.end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",*it);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Picture 2"/>
          <p:cNvPicPr>
            <a:picLocks noChangeAspect="1" noChangeArrowheads="1"/>
          </p:cNvPicPr>
          <p:nvPr/>
        </p:nvPicPr>
        <p:blipFill>
          <a:blip r:embed="rId1" cstate="print"/>
          <a:srcRect/>
          <a:stretch>
            <a:fillRect/>
          </a:stretch>
        </p:blipFill>
        <p:spPr bwMode="auto">
          <a:xfrm>
            <a:off x="7608168" y="4581128"/>
            <a:ext cx="4227146" cy="193496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1424" y="1014963"/>
            <a:ext cx="4898824" cy="435610"/>
          </a:xfrm>
          <a:prstGeom prst="rect">
            <a:avLst/>
          </a:prstGeom>
          <a:noFill/>
        </p:spPr>
        <p:txBody>
          <a:bodyPr wrap="square" rtlCol="0">
            <a:spAutoFit/>
          </a:bodyPr>
          <a:lstStyle/>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deque</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（双端队列容器）</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Rectangle 21"/>
          <p:cNvSpPr>
            <a:spLocks noChangeArrowheads="1"/>
          </p:cNvSpPr>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TextBox 23"/>
          <p:cNvSpPr txBox="1"/>
          <p:nvPr/>
        </p:nvSpPr>
        <p:spPr>
          <a:xfrm>
            <a:off x="2309786" y="1729344"/>
            <a:ext cx="8826774" cy="216471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它是一个双端队列类模板。双端队列容器由若干个块构成，每个块中元素地址是连续的，块之间的地址是不连续的，有一个特定的机制将这些块构成一个整体。</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可以从前面或后面快速插入与删除元素，并可以快速地随机访问元素，但删除元素较慢。</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4904" y="3896705"/>
            <a:ext cx="4134619" cy="2785632"/>
          </a:xfrm>
          <a:prstGeom prst="rect">
            <a:avLst/>
          </a:prstGeom>
        </p:spPr>
      </p:pic>
      <p:pic>
        <p:nvPicPr>
          <p:cNvPr id="6" name="Picture 2"/>
          <p:cNvPicPr>
            <a:picLocks noChangeAspect="1" noChangeArrowheads="1"/>
          </p:cNvPicPr>
          <p:nvPr/>
        </p:nvPicPr>
        <p:blipFill>
          <a:blip r:embed="rId3"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1" presetClass="entr" presetSubtype="1" fill="hold" grpId="0" nodeType="withEffect" nodePh="1">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7408" y="1086553"/>
            <a:ext cx="8328988" cy="435610"/>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deque</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双端队列容器的几种方式如下：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847528" y="1729496"/>
            <a:ext cx="9361040" cy="453390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80000" tIns="144000" bIns="144000" rtlCol="0">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deque&lt;int&gt; dq1;	</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定义元素为</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int</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的双端队列</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dq1</a:t>
            </a:r>
            <a:endPar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deque&lt;int&gt; dq2(10);	</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指定</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dq2</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的初始大小为</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int</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元素</a:t>
            </a:r>
            <a:endPar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deque&lt;double&gt; dq3(10</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1.23);</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指定</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dq3</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个初始元素的初值为</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1.23</a:t>
            </a:r>
            <a:endPar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deque&lt;int&gt; dq4(dq2.begin()</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dq2.end());	</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用</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dq2</a:t>
            </a:r>
            <a:r>
              <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的所有元素初始化</a:t>
            </a:r>
            <a:r>
              <a:rPr lang="en-US"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dq4</a:t>
            </a:r>
            <a:endParaRPr lang="zh-CN" altLang="zh-CN"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050" y="1108619"/>
            <a:ext cx="8497908" cy="435610"/>
          </a:xfrm>
          <a:prstGeom prst="rect">
            <a:avLst/>
          </a:prstGeom>
          <a:noFill/>
        </p:spPr>
        <p:txBody>
          <a:bodyPr wrap="square" rtlCol="0">
            <a:spAutoFit/>
          </a:bodyPr>
          <a:lstStyle/>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deque</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主要的成员函数如下：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238348" y="1628800"/>
            <a:ext cx="8178132" cy="508825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80000" tIns="144000" bIns="144000" rtlCol="0">
            <a:spAutoFit/>
          </a:bodyPr>
          <a:lstStyle/>
          <a:p>
            <a:pPr marL="342900" indent="-342900" algn="l">
              <a:lnSpc>
                <a:spcPct val="10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empty()</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判断双端队列容器是否为空队。</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返回双端队列容器中元素个数。</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push_front</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在队头插入元素</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push_back</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在队尾插入元素</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pop_front</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删除队头一个元素。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pop_back</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删除队尾一个元素。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erase()</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从双端队列容器中删除一个或几个元素。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clear()</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删除双端队列容器中所有元素。</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迭代器</a:t>
            </a:r>
            <a:r>
              <a:rPr lang="zh-CN" altLang="en-US"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函数：</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begin()</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end()</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rbegin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rend()</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055440" y="1525314"/>
            <a:ext cx="10369152" cy="152336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342900" indent="-342900" algn="l">
              <a:lnSpc>
                <a:spcPts val="3000"/>
              </a:lnSpc>
              <a:spcBef>
                <a:spcPts val="12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对象引用一个方法的过程称为向该对象发送一个消息，或者说一个对象接收到一个服务请求。</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1200"/>
              </a:spcBef>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消息是对象之间交互的手段。</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839416" y="948953"/>
            <a:ext cx="2735262" cy="435610"/>
          </a:xfrm>
          <a:prstGeom prst="rect">
            <a:avLst/>
          </a:prstGeom>
          <a:noFill/>
          <a:ln w="28575" algn="ctr">
            <a:noFill/>
            <a:miter lim="800000"/>
          </a:ln>
          <a:effectLst/>
        </p:spPr>
        <p:txBody>
          <a:bodyPr>
            <a:spAutoFit/>
          </a:bodyPr>
          <a:lstStyle/>
          <a:p>
            <a:pPr algn="l"/>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）消息</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1847528" y="3491332"/>
            <a:ext cx="5616624" cy="435610"/>
          </a:xfrm>
          <a:prstGeom prst="rect">
            <a:avLst/>
          </a:prstGeom>
          <a:noFill/>
          <a:ln w="28575" algn="ctr">
            <a:noFill/>
            <a:miter lim="800000"/>
          </a:ln>
          <a:effectLst/>
        </p:spPr>
        <p:txBody>
          <a:bodyPr wrap="square">
            <a:spAutoFit/>
          </a:bodyPr>
          <a:lstStyle/>
          <a:p>
            <a:pPr algn="l">
              <a:spcBef>
                <a:spcPct val="50000"/>
              </a:spcBef>
            </a:pP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面向对象</a:t>
            </a:r>
            <a:r>
              <a:rPr lang="zh-CN" altLang="en-US" sz="2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对象</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类</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继承</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消息</a:t>
            </a:r>
            <a:r>
              <a:rPr lang="zh-CN" altLang="en-US" sz="2800" dirty="0">
                <a:latin typeface="微软雅黑" panose="020B0503020204020204" pitchFamily="34" charset="-122"/>
                <a:ea typeface="微软雅黑" panose="020B0503020204020204" pitchFamily="34" charset="-122"/>
                <a:cs typeface="Consolas" panose="020B0609020204030204" pitchFamily="49" charset="0"/>
              </a:rPr>
              <a:t> </a:t>
            </a:r>
            <a:endParaRPr lang="zh-CN" altLang="en-US" sz="2800" dirty="0">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278" y="3616826"/>
            <a:ext cx="5458836" cy="32411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9456" y="764704"/>
            <a:ext cx="7253998" cy="605345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80000" bIns="180000" rtlCol="0">
            <a:spAutoFit/>
          </a:bodyPr>
          <a:lstStyle/>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&lt;deque&gt;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disp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(deque&lt;int&gt; &amp;</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dq</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的所有元素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deque&lt;int&gt;::iterator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iter</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定义迭代器</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iter</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for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iter</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dq.begin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iter</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dq.end</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iter</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iter</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deque&lt;int&gt;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建立一个双端队列</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dq</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dq.push_front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队头插入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dq.push_back</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队尾插入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dq.push_front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队头插入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dq.push_back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队尾插入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dq.pop_front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删除队头元素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dq.pop_back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删除队尾元素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dq</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Picture 2"/>
          <p:cNvPicPr>
            <a:picLocks noChangeAspect="1" noChangeArrowheads="1"/>
          </p:cNvPicPr>
          <p:nvPr/>
        </p:nvPicPr>
        <p:blipFill>
          <a:blip r:embed="rId1" cstate="print"/>
          <a:srcRect/>
          <a:stretch>
            <a:fillRect/>
          </a:stretch>
        </p:blipFill>
        <p:spPr bwMode="auto">
          <a:xfrm>
            <a:off x="7824192" y="3686873"/>
            <a:ext cx="3600400" cy="187573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3392" y="1120248"/>
            <a:ext cx="3286148" cy="435610"/>
          </a:xfrm>
          <a:prstGeom prst="rect">
            <a:avLst/>
          </a:prstGeom>
          <a:noFill/>
        </p:spPr>
        <p:txBody>
          <a:bodyPr wrap="square" rtlCol="0">
            <a:spAutoFit/>
          </a:bodyPr>
          <a:lstStyle/>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（链表容器）</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Rectangle 18"/>
          <p:cNvSpPr>
            <a:spLocks noChangeArrowheads="1"/>
          </p:cNvSpPr>
          <p:nvPr/>
        </p:nvSpPr>
        <p:spPr bwMode="auto">
          <a:xfrm>
            <a:off x="6003635" y="-193899"/>
            <a:ext cx="184731" cy="387798"/>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TextBox 20"/>
          <p:cNvSpPr txBox="1"/>
          <p:nvPr/>
        </p:nvSpPr>
        <p:spPr>
          <a:xfrm>
            <a:off x="2381224" y="1907776"/>
            <a:ext cx="8683328" cy="224726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ct val="150000"/>
              </a:lnSpc>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它是一个</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双链表</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类模板。</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可以从任何地方快速插入与删除。</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它的每个结点之间通过指针链接，不能随机访问元素。</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466" y="4064706"/>
            <a:ext cx="4134619" cy="2785632"/>
          </a:xfrm>
          <a:prstGeom prst="rect">
            <a:avLst/>
          </a:prstGeom>
        </p:spPr>
      </p:pic>
      <p:pic>
        <p:nvPicPr>
          <p:cNvPr id="6" name="Picture 2"/>
          <p:cNvPicPr>
            <a:picLocks noChangeAspect="1" noChangeArrowheads="1"/>
          </p:cNvPicPr>
          <p:nvPr/>
        </p:nvPicPr>
        <p:blipFill>
          <a:blip r:embed="rId3"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050" y="1285860"/>
            <a:ext cx="6783396" cy="435610"/>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容器的几种方式如下：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271464" y="1844824"/>
            <a:ext cx="8896502" cy="259524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44000" tIns="144000" bIns="144000" rtlCol="0">
            <a:spAutoFit/>
          </a:bodyPr>
          <a:lstStyle/>
          <a:p>
            <a:pPr algn="l">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list&lt;int&gt; l1;</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定义元素为</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int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的链表</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l1</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list&lt;int&gt; l2 (10);</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指定链表</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l2</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的初始大小为</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int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list&lt;double&gt; l3 (10</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1.23);</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指定</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l3</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10</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个初始元素的初值为</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1.23</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list&lt;int&gt; l4(a</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a+5);</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用数组</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a[0..4]</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共</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个元素初始化</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l4</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iconfont-11699-2057533"/>
          <p:cNvSpPr/>
          <p:nvPr/>
        </p:nvSpPr>
        <p:spPr>
          <a:xfrm>
            <a:off x="9891263" y="4568026"/>
            <a:ext cx="2058546" cy="2278038"/>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050" y="1052736"/>
            <a:ext cx="6354768" cy="435610"/>
          </a:xfrm>
          <a:prstGeom prst="rect">
            <a:avLst/>
          </a:prstGeom>
          <a:noFill/>
        </p:spPr>
        <p:txBody>
          <a:bodyPr wrap="square" rtlCol="0">
            <a:spAutoFit/>
          </a:bodyPr>
          <a:lstStyle/>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的主要成员函数如下：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381224" y="1735013"/>
            <a:ext cx="7429552" cy="490347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80000" tIns="144000" bIns="144000" rtlCol="0">
            <a:spAutoFit/>
          </a:bodyPr>
          <a:lstStyle/>
          <a:p>
            <a:pPr marL="342900" indent="-342900" algn="l">
              <a:lnSpc>
                <a:spcPct val="10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empty()</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判断链表容器是否为空。</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返回链表容器中实际元素个数。</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push_back</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在链表尾部插入元素。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pop_back</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删除链表容器的最后一个元素。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remove()</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删除链表容器中所有指定值的元素。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remove_if</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cmp</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删除链表容器中满足条件的元素。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erase()</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从链表容器中删除一个或几个元素。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unique()</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删除链表容器中相邻的重复元素。</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9786" y="1052737"/>
            <a:ext cx="7429552" cy="398018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80000" tIns="144000" bIns="144000" rtlCol="0">
            <a:spAutoFit/>
          </a:bodyPr>
          <a:lstStyle/>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clear()</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删除链表容器中所有的元素。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insert(pos</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pos</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位置插入元素</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，即将元素</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插入到迭代器</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pos</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指定元素之前。</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insert(pos</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pos</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位置插入</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insert(pos</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pos1</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pos2)</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在迭代器</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pos</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处插入</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[pos1</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pos2)</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reverse()</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反转链表。</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sort()</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对链表容器中的元素排序。</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迭代器</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函数：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begin()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end()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rbegin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rend()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527050" y="5345922"/>
            <a:ext cx="11185574" cy="1014730"/>
          </a:xfrm>
          <a:prstGeom prst="rect">
            <a:avLst/>
          </a:prstGeom>
          <a:noFill/>
        </p:spPr>
        <p:txBody>
          <a:bodyPr wrap="square" rtlCol="0">
            <a:spAutoFit/>
          </a:bodyPr>
          <a:lstStyle/>
          <a:p>
            <a:pPr algn="l">
              <a:lnSpc>
                <a:spcPts val="2400"/>
              </a:lnSpc>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说明：</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提供的</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sort()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排序算法主要用于支持随机访问的容器，而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容器不支持随机访问，为此，</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容器提供了</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sort()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采用函数用于元素排序。类似的还有</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unique()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reverse()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merge()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等</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STL</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算法。</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9416" y="188640"/>
            <a:ext cx="8215370" cy="638556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wrap="square" rtlCol="0">
            <a:spAutoFit/>
          </a:bodyPr>
          <a:lstStyle/>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&lt;list&gt;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(list&lt;int&gt; &amp;</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lst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的所有元素</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list&lt;int&gt;::iterator it;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(it=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lst.begin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lst.end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",*it);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list&lt;int&gt;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list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容器</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lst</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list&lt;int&gt;::iterator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it,start,end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lst.push_back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添加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5</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个整数</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5,2,4,1,3</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lst.push_back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lst.push_back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lst.push_back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lst.push_back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初始</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lst.begin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指向首元素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5</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start=++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lst.begin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//start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指向第</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end=--</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lst.end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//end</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指向尾元素</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lst.insert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it,start,end</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lst.insert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it,start,end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插入后</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disp</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lst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Picture 2"/>
          <p:cNvPicPr>
            <a:picLocks noChangeAspect="1" noChangeArrowheads="1"/>
          </p:cNvPicPr>
          <p:nvPr/>
        </p:nvPicPr>
        <p:blipFill>
          <a:blip r:embed="rId1" cstate="print"/>
          <a:srcRect/>
          <a:stretch>
            <a:fillRect/>
          </a:stretch>
        </p:blipFill>
        <p:spPr bwMode="auto">
          <a:xfrm>
            <a:off x="8184232" y="4581128"/>
            <a:ext cx="3816423" cy="21047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105580"/>
            <a:ext cx="3714776" cy="521970"/>
          </a:xfrm>
          <a:prstGeom prst="rect">
            <a:avLst/>
          </a:prstGeom>
          <a:solidFill>
            <a:srgbClr val="FC9A48"/>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lnSpc>
                <a:spcPct val="1000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关联容器</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（补充）</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343472" y="1988840"/>
            <a:ext cx="6737402" cy="386080"/>
          </a:xfrm>
          <a:prstGeom prst="rect">
            <a:avLst/>
          </a:prstGeom>
          <a:noFill/>
        </p:spPr>
        <p:txBody>
          <a:bodyPr wrap="square" rtlCol="0">
            <a:spAutoFit/>
          </a:bodyPr>
          <a:lstStyle/>
          <a:p>
            <a:pPr algn="l"/>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set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（集合容器）</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multiset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（多重集容器）</a:t>
            </a:r>
            <a:endPar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2383504" y="2836910"/>
            <a:ext cx="9113096" cy="267779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ts val="2800"/>
              </a:lnSpc>
              <a:spcBef>
                <a:spcPts val="1200"/>
              </a:spcBef>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set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multiset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都是集合类模板，其元素值称为关键字。</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1200"/>
              </a:spcBef>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set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中元素的关键字是唯一的，</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multiset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中元素的关键字可以不唯一，而且默认情况下会对元素按关键字自动进行升序排列</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1200"/>
              </a:spcBef>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set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multiset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查找速度比较快，同时支持集合的交、差和并等一些集合上的运算，如果需要集合中的元素允许重复那么可以使用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multiset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Picture 2"/>
          <p:cNvPicPr>
            <a:picLocks noChangeAspect="1" noChangeArrowheads="1"/>
          </p:cNvPicPr>
          <p:nvPr/>
        </p:nvPicPr>
        <p:blipFill>
          <a:blip r:embed="rId2" cstate="print"/>
          <a:srcRect/>
          <a:stretch>
            <a:fillRect/>
          </a:stretch>
        </p:blipFill>
        <p:spPr bwMode="auto">
          <a:xfrm>
            <a:off x="360040" y="3645024"/>
            <a:ext cx="1775520" cy="295232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050" y="1009504"/>
            <a:ext cx="6426206" cy="435610"/>
          </a:xfrm>
          <a:prstGeom prst="rect">
            <a:avLst/>
          </a:prstGeom>
          <a:noFill/>
        </p:spPr>
        <p:txBody>
          <a:bodyPr wrap="square" rtlCol="0">
            <a:spAutoFit/>
          </a:bodyPr>
          <a:lstStyle/>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set/multiset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的成员函数如下：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952596" y="1581008"/>
            <a:ext cx="9327980" cy="505714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80000" tIns="144000" bIns="144000" rtlCol="0">
            <a:spAutoFit/>
          </a:bodyPr>
          <a:lstStyle/>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empty()</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判断容器是否为空。</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返回容器中实际元素个数。</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insert()</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erase()</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从容器删除一个或几个元素。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clear()</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删除所有元素。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count(k)</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返回容器中关键字</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出现的次数。</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find(k)</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如果容器中存在关键字为</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的元素，返回该元素的迭代器，否则返回</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end()</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值。</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upper_bound</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返回一个迭代器，指向关键字大于</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的第一个元素。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lower_bound</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返回一个迭代器，指向关键字不小于</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的第一个元素。</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迭代器</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函数：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begin()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end()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rbegin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rend()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1037859"/>
            <a:ext cx="8712968" cy="505269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80000" bIns="180000" rtlCol="0">
            <a:spAutoFit/>
          </a:bodyPr>
          <a:lstStyle/>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&lt;set&gt;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set&lt;int&gt; s;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set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容器</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s</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set&lt;int&gt;::iterator it;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set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容器迭代器</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it</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s.insert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s.insert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s.insert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s.insert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s.insert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 ");</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(it=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s.begin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s.end</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",*it);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3947730" y="6377339"/>
            <a:ext cx="1716222" cy="386080"/>
          </a:xfrm>
          <a:prstGeom prst="rect">
            <a:avLst/>
          </a:prstGeom>
          <a:noFill/>
        </p:spPr>
        <p:txBody>
          <a:bodyPr wrap="square" rtlCol="0">
            <a:spAutoFit/>
          </a:bodyPr>
          <a:lstStyle/>
          <a:p>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s:1 2 3 4</a:t>
            </a:r>
            <a:endPar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下箭头 3"/>
          <p:cNvSpPr/>
          <p:nvPr/>
        </p:nvSpPr>
        <p:spPr>
          <a:xfrm>
            <a:off x="4519234" y="5877272"/>
            <a:ext cx="214314" cy="42862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9786" y="928671"/>
            <a:ext cx="6643734" cy="503745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80000" bIns="180000" rtlCol="0">
            <a:spAutoFit/>
          </a:bodyPr>
          <a:lstStyle/>
          <a:p>
            <a:pPr algn="l">
              <a:lnSpc>
                <a:spcPct val="100000"/>
              </a:lnSpc>
            </a:pPr>
            <a:r>
              <a:rPr lang="en-US" altLang="zh-CN" sz="1600" dirty="0">
                <a:solidFill>
                  <a:srgbClr val="0033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multiset&lt;int&gt;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ms</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multiset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容器</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ms</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multiset&lt;int&gt;::iterator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mit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multiset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容器迭代器</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mit</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ms.insert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ms.insert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ms.insert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ms.insert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ms.insert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ms</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mit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ms.begin</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mit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ms.end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mit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mit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3935760" y="6156012"/>
            <a:ext cx="1714512" cy="312420"/>
          </a:xfrm>
          <a:prstGeom prst="rect">
            <a:avLst/>
          </a:prstGeom>
          <a:noFill/>
        </p:spPr>
        <p:txBody>
          <a:bodyPr wrap="square" rtlCol="0">
            <a:spAutoFit/>
          </a:bodyPr>
          <a:lstStyle/>
          <a:p>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ms:1 2 2 3 4</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下箭头 3"/>
          <p:cNvSpPr/>
          <p:nvPr/>
        </p:nvSpPr>
        <p:spPr>
          <a:xfrm>
            <a:off x="4650140" y="5727384"/>
            <a:ext cx="285752" cy="35719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99456" y="1556792"/>
            <a:ext cx="5472113" cy="435610"/>
          </a:xfrm>
          <a:prstGeom prst="rect">
            <a:avLst/>
          </a:prstGeom>
          <a:noFill/>
          <a:ln w="28575" algn="ctr">
            <a:noFill/>
            <a:miter lim="800000"/>
          </a:ln>
          <a:effectLst/>
        </p:spPr>
        <p:txBody>
          <a:bodyPr>
            <a:spAutoFit/>
          </a:bodyPr>
          <a:lstStyle/>
          <a:p>
            <a:pPr algn="l">
              <a:spcBef>
                <a:spcPct val="50000"/>
              </a:spcBef>
            </a:pPr>
            <a:r>
              <a:rPr lang="zh-CN" altLang="en-US" sz="2800" dirty="0">
                <a:solidFill>
                  <a:srgbClr val="C00000"/>
                </a:solidFill>
                <a:latin typeface="微软雅黑" panose="020B0503020204020204" pitchFamily="34" charset="-122"/>
                <a:ea typeface="微软雅黑" panose="020B0503020204020204" pitchFamily="34" charset="-122"/>
              </a:rPr>
              <a:t>面向对象的方法的主要优点</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3" name="Text Box 3"/>
          <p:cNvSpPr txBox="1">
            <a:spLocks noChangeArrowheads="1"/>
          </p:cNvSpPr>
          <p:nvPr/>
        </p:nvSpPr>
        <p:spPr bwMode="auto">
          <a:xfrm>
            <a:off x="2495800" y="2668506"/>
            <a:ext cx="4320280" cy="176466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a:spAutoFit/>
          </a:bodyPr>
          <a:lstStyle/>
          <a:p>
            <a:pPr marL="457200" indent="-457200" algn="l">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与人类习惯的思维方式一致</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可重用性好</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可维护性好</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569" y="3680621"/>
            <a:ext cx="4810764" cy="32411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796279"/>
            <a:ext cx="11017224" cy="2616200"/>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ct val="150000"/>
              </a:lnSpc>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multimap</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都是映射类模板。映射是实现关键字与值关系的存储结构，可以使用一个关键字</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来访问相应的数据值</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value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Blip>
                <a:blip r:embed="rId1"/>
              </a:buBlip>
            </a:pP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set/multiset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中的</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value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都是</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类型，而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value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是一个</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pair</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类结构。</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pair</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类结构的声明形如：</a:t>
            </a:r>
            <a:endPar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527050" y="1124744"/>
            <a:ext cx="8855098" cy="435610"/>
          </a:xfrm>
          <a:prstGeom prst="rect">
            <a:avLst/>
          </a:prstGeom>
          <a:noFill/>
        </p:spPr>
        <p:txBody>
          <a:bodyPr wrap="square" rtlCol="0">
            <a:spAutoFit/>
          </a:bodyPr>
          <a:lstStyle/>
          <a:p>
            <a:pPr algn="l"/>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（映射容器）</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multimap</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（多重映射容器）</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3595670" y="4567717"/>
            <a:ext cx="2214578" cy="1739265"/>
          </a:xfrm>
          <a:prstGeom prst="rect">
            <a:avLst/>
          </a:prstGeom>
          <a:solidFill>
            <a:schemeClr val="accent6">
              <a:lumMod val="20000"/>
              <a:lumOff val="80000"/>
            </a:schemeClr>
          </a:solidFill>
        </p:spPr>
        <p:style>
          <a:lnRef idx="1">
            <a:schemeClr val="accent2"/>
          </a:lnRef>
          <a:fillRef idx="3">
            <a:schemeClr val="accent2"/>
          </a:fillRef>
          <a:effectRef idx="2">
            <a:schemeClr val="accent2"/>
          </a:effectRef>
          <a:fontRef idx="minor">
            <a:schemeClr val="lt1"/>
          </a:fontRef>
        </p:style>
        <p:txBody>
          <a:bodyPr wrap="square" lIns="144000" tIns="108000" rIns="144000" bIns="108000" rtlCol="0">
            <a:spAutoFit/>
          </a:bodyPr>
          <a:lstStyle/>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 pair</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 first;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 second;</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iconfont-11699-2057533"/>
          <p:cNvSpPr/>
          <p:nvPr/>
        </p:nvSpPr>
        <p:spPr>
          <a:xfrm>
            <a:off x="9192344" y="4745913"/>
            <a:ext cx="1875012" cy="1974686"/>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1pPr>
            <a:lvl2pPr marL="4572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2pPr>
            <a:lvl3pPr marL="9144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3pPr>
            <a:lvl4pPr marL="13716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4pPr>
            <a:lvl5pPr marL="1828800" algn="ctr" rtl="0" fontAlgn="base">
              <a:lnSpc>
                <a:spcPct val="80000"/>
              </a:lnSpc>
              <a:spcBef>
                <a:spcPct val="50000"/>
              </a:spcBef>
              <a:spcAft>
                <a:spcPct val="0"/>
              </a:spcAft>
              <a:defRPr kumimoji="1" sz="2400" b="1" kern="1200">
                <a:solidFill>
                  <a:schemeClr val="lt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b="1" kern="1200">
                <a:solidFill>
                  <a:schemeClr val="lt1"/>
                </a:solidFill>
                <a:latin typeface="Times New Roman" panose="02020603050405020304" pitchFamily="18" charset="0"/>
                <a:ea typeface="楷体_GB2312" pitchFamily="49" charset="-122"/>
                <a:cs typeface="+mn-cs"/>
              </a:defRPr>
            </a:lvl9p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432" y="1000109"/>
            <a:ext cx="10369152" cy="2164715"/>
          </a:xfrm>
          <a:prstGeom prst="rect">
            <a:avLst/>
          </a:prstGeom>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algn="l">
              <a:lnSpc>
                <a:spcPts val="2800"/>
              </a:lnSpc>
              <a:spcBef>
                <a:spcPts val="1200"/>
              </a:spcBef>
              <a:buBlip>
                <a:blip r:embed="rId1"/>
              </a:buBlip>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map/multimap</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利用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pair</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运算符将所有元素即</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key-value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对按</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的升序排列，以红黑树的形式存储，可以根据</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快速地找到与之对应的</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value</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（查找时间为</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1"/>
              </a:buBlip>
            </a:pP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中不允许关键字重复出现，支持</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运算符；而</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multimap</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中允许关键字重复出现，但不支持</a:t>
            </a: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运算符。</a:t>
            </a:r>
            <a:endParaRPr lang="zh-CN"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3285" y="3429000"/>
            <a:ext cx="4998715" cy="3367803"/>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050" y="1124744"/>
            <a:ext cx="8140718" cy="435610"/>
          </a:xfrm>
          <a:prstGeom prst="rect">
            <a:avLst/>
          </a:prstGeom>
          <a:noFill/>
          <a:ln>
            <a:noFill/>
          </a:ln>
        </p:spPr>
        <p:txBody>
          <a:bodyPr wrap="square" rtlCol="0">
            <a:spAutoFit/>
          </a:bodyPr>
          <a:lstStyle/>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map/multimap</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的主要成员函数如下：</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1847528" y="1835942"/>
            <a:ext cx="7963248" cy="413385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wrap="square" lIns="180000" tIns="144000" bIns="144000" rtlCol="0">
            <a:spAutoFit/>
          </a:bodyPr>
          <a:lstStyle/>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empty()</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判断容器是否为空。</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size()</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返回容器中实际元素个数。</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map[key]</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返回关键字为</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的元素的引用，如果不存在这样的关键字，则以</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key</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作为关键字插入一个元素（不适合</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multimap</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insert(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插入一个元素</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并返回该元素的位置。</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clear()</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删除所有元素。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在容器中查找元素。</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count()</a:t>
            </a: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容器中指定关键字的元素个数（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中只有</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或者</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00000"/>
              </a:lnSpc>
              <a:buBlip>
                <a:blip r:embed="rId1"/>
              </a:buBlip>
            </a:pPr>
            <a:r>
              <a:rPr lang="zh-CN"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迭代器</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函数：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begin()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end()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rbegin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rend()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344" y="1285860"/>
            <a:ext cx="11665296" cy="1383665"/>
          </a:xfrm>
          <a:prstGeom prst="rect">
            <a:avLst/>
          </a:prstGeom>
          <a:noFill/>
        </p:spPr>
        <p:txBody>
          <a:bodyPr wrap="square" rtlCol="0">
            <a:spAutoFit/>
          </a:bodyPr>
          <a:lstStyle/>
          <a:p>
            <a:pPr algn="l">
              <a:lnSpc>
                <a:spcPct val="1500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中修改元素非常简单，这是因为</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容器已经对</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运算符进行了重载。例如：</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524100" y="2727139"/>
            <a:ext cx="7215238" cy="298577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216000" tIns="108000" bIns="108000" rtlCol="0">
            <a:spAutoFit/>
          </a:bodyPr>
          <a:lstStyle/>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map&lt;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char,int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mymap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容器</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mymap</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，其元素类型为</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pair&lt;</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char,int</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&gt;</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mymap</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 = 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或者</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mymap.insert</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(pair&lt;char</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int&gt;('a',1) );</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050" y="1124745"/>
            <a:ext cx="11257582" cy="1938020"/>
          </a:xfrm>
          <a:prstGeom prst="rect">
            <a:avLst/>
          </a:prstGeom>
          <a:noFill/>
        </p:spPr>
        <p:txBody>
          <a:bodyPr wrap="square" rtlCol="0">
            <a:spAutoFit/>
          </a:bodyPr>
          <a:lstStyle/>
          <a:p>
            <a:pPr algn="l">
              <a:lnSpc>
                <a:spcPts val="3000"/>
              </a:lnSpc>
              <a:spcBef>
                <a:spcPts val="1200"/>
              </a:spcBef>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获得</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中一个值的最简单方法如下：</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1200"/>
              </a:spcBef>
            </a:pP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2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mymap</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endPar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1200"/>
              </a:spcBef>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只有当</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中有这个关键字（</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）时才会成功，否则会自动插入一个元素，值为初始化值。可以使用</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find()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方法来发现一个关键字是否存在。</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图片 2"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96689" y="3766948"/>
            <a:ext cx="4587943" cy="30910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5472" y="663969"/>
            <a:ext cx="8001056" cy="538480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rtlCol="0">
            <a:spAutoFit/>
          </a:bodyPr>
          <a:lstStyle/>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&lt;map&gt;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map&lt;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char,int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mymap</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容器</a:t>
            </a:r>
            <a:r>
              <a:rPr lang="en-US" altLang="zh-CN" sz="16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mymap</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mymap.insert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(pair&lt;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char,int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&gt;('a',1));</a:t>
            </a:r>
            <a:endPar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插入方式</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mymap.insert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(map&lt;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char,int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value_type</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('b',2));</a:t>
            </a:r>
            <a:endPar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99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插入方式</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mymap</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['c']=3;</a:t>
            </a:r>
            <a:r>
              <a:rPr lang="en-US" altLang="zh-CN" sz="16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插入方式</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map&lt;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char,int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&gt;::iterator it;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for(it=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mymap.begin</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mymap.end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c,%d</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",it-&gt;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first,it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-&gt;second);</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3809984" y="6182366"/>
            <a:ext cx="2857520" cy="337185"/>
          </a:xfrm>
          <a:prstGeom prst="rect">
            <a:avLst/>
          </a:prstGeom>
          <a:noFill/>
        </p:spPr>
        <p:txBody>
          <a:bodyPr wrap="square" rtlCol="0">
            <a:spAutoFit/>
          </a:bodyPr>
          <a:lstStyle/>
          <a:p>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[a,1] [b,2] [c,3]</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下箭头 3"/>
          <p:cNvSpPr/>
          <p:nvPr/>
        </p:nvSpPr>
        <p:spPr>
          <a:xfrm>
            <a:off x="4952992" y="5753737"/>
            <a:ext cx="285752" cy="35719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3034" y="1127911"/>
            <a:ext cx="3968990" cy="845820"/>
          </a:xfrm>
          <a:prstGeom prst="rect">
            <a:avLst/>
          </a:prstGeom>
          <a:solidFill>
            <a:srgbClr val="FC9A48"/>
          </a:solidFill>
        </p:spPr>
        <p:style>
          <a:lnRef idx="3">
            <a:schemeClr val="lt1"/>
          </a:lnRef>
          <a:fillRef idx="1">
            <a:schemeClr val="accent1"/>
          </a:fillRef>
          <a:effectRef idx="1">
            <a:schemeClr val="accent1"/>
          </a:effectRef>
          <a:fontRef idx="minor">
            <a:schemeClr val="lt1"/>
          </a:fontRef>
        </p:style>
        <p:txBody>
          <a:bodyPr wrap="square" tIns="72000" bIns="36000" rtlCol="0">
            <a:spAutoFit/>
          </a:bodyPr>
          <a:lstStyle/>
          <a:p>
            <a:pPr algn="l">
              <a:lnSpc>
                <a:spcPct val="100000"/>
              </a:lnSpc>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CSP</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201503-2 </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数字排序</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2"/>
          <p:cNvSpPr txBox="1"/>
          <p:nvPr/>
        </p:nvSpPr>
        <p:spPr>
          <a:xfrm>
            <a:off x="2053291" y="1914298"/>
            <a:ext cx="6118285" cy="337185"/>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时间限制：</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1.0s</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，内存限制：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256.0MB</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910284" y="2629248"/>
            <a:ext cx="10226276" cy="3862705"/>
          </a:xfrm>
          <a:prstGeom prst="rect">
            <a:avLst/>
          </a:prstGeom>
          <a:solidFill>
            <a:schemeClr val="accent6">
              <a:lumMod val="75000"/>
            </a:schemeClr>
          </a:solidFill>
          <a:ln>
            <a:noFill/>
          </a:ln>
          <a:effectLst/>
          <a:scene3d>
            <a:camera prst="orthographicFront">
              <a:rot lat="0" lon="0" rev="0"/>
            </a:camera>
            <a:lightRig rig="chilly" dir="t">
              <a:rot lat="0" lon="0" rev="18480000"/>
            </a:lightRig>
          </a:scene3d>
          <a:sp3d prstMaterial="clear">
            <a:bevelT h="63500"/>
          </a:sp3d>
        </p:spPr>
        <p:txBody>
          <a:bodyPr wrap="square" lIns="180000" tIns="144000" bIns="180000" rtlCol="0">
            <a:spAutoFit/>
          </a:bodyPr>
          <a:lstStyle/>
          <a:p>
            <a:pPr algn="l">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问题描述</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给定</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个整数，请统计出每个整数出现的次数，按出现次数从多到少的顺序输出。</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输入格式：</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输入的第一行包含一个整数</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，表示给定数字的个数。第二行包含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个整数，相邻的整数之间用一个空格分隔，表示所给定的整数。</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输出格式：</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输出多行，每行包含两个整数，分别表示一个给定的整数和它出现的次数。按出现次数递减的顺序输出。如果两个整数出现的次数一样多，则先输出值较小的，然后输出值较大的。</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4"/>
          <p:cNvGrpSpPr/>
          <p:nvPr/>
        </p:nvGrpSpPr>
        <p:grpSpPr>
          <a:xfrm>
            <a:off x="767408" y="913597"/>
            <a:ext cx="1223618" cy="785817"/>
            <a:chOff x="5703182" y="3835411"/>
            <a:chExt cx="1238250" cy="1236663"/>
          </a:xfrm>
        </p:grpSpPr>
        <p:grpSp>
          <p:nvGrpSpPr>
            <p:cNvPr id="6" name="Group 19"/>
            <p:cNvGrpSpPr/>
            <p:nvPr/>
          </p:nvGrpSpPr>
          <p:grpSpPr bwMode="auto">
            <a:xfrm>
              <a:off x="5703182" y="3835411"/>
              <a:ext cx="1238250" cy="1236663"/>
              <a:chOff x="810" y="845"/>
              <a:chExt cx="827" cy="826"/>
            </a:xfrm>
          </p:grpSpPr>
          <p:sp>
            <p:nvSpPr>
              <p:cNvPr id="8" name="Oval 20"/>
              <p:cNvSpPr>
                <a:spLocks noChangeArrowheads="1"/>
              </p:cNvSpPr>
              <p:nvPr/>
            </p:nvSpPr>
            <p:spPr bwMode="gray">
              <a:xfrm>
                <a:off x="810" y="845"/>
                <a:ext cx="827" cy="826"/>
              </a:xfrm>
              <a:prstGeom prst="ellipse">
                <a:avLst/>
              </a:prstGeom>
              <a:solidFill>
                <a:srgbClr val="F8F8F8"/>
              </a:solidFill>
              <a:ln w="38100">
                <a:solidFill>
                  <a:srgbClr val="FC9A48"/>
                </a:solidFill>
                <a:round/>
              </a:ln>
            </p:spPr>
            <p:txBody>
              <a:bodyPr wrap="none" anchor="ctr"/>
              <a:lstStyle>
                <a:defPPr>
                  <a:defRPr lang="zh-CN"/>
                </a:defPPr>
                <a:lvl1pPr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9pPr>
              </a:lstStyle>
              <a:p>
                <a:endParaRPr lang="zh-CN" altLang="zh-CN">
                  <a:latin typeface="Calibri" panose="020F0502020204030204" charset="0"/>
                  <a:cs typeface="Arial" panose="020B0604020202020204" pitchFamily="34" charset="0"/>
                </a:endParaRPr>
              </a:p>
            </p:txBody>
          </p:sp>
          <p:sp>
            <p:nvSpPr>
              <p:cNvPr id="9" name="Oval 21"/>
              <p:cNvSpPr>
                <a:spLocks noChangeArrowheads="1"/>
              </p:cNvSpPr>
              <p:nvPr/>
            </p:nvSpPr>
            <p:spPr bwMode="gray">
              <a:xfrm>
                <a:off x="836" y="879"/>
                <a:ext cx="758" cy="758"/>
              </a:xfrm>
              <a:prstGeom prst="ellipse">
                <a:avLst/>
              </a:prstGeom>
              <a:noFill/>
              <a:ln w="38100">
                <a:solidFill>
                  <a:srgbClr val="FC9A48"/>
                </a:solidFill>
                <a:round/>
              </a:ln>
            </p:spPr>
            <p:txBody>
              <a:bodyPr wrap="none" anchor="ctr"/>
              <a:lstStyle>
                <a:defPPr>
                  <a:defRPr lang="zh-CN"/>
                </a:defPPr>
                <a:lvl1pPr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9pPr>
              </a:lstStyle>
              <a:p>
                <a:endParaRPr lang="zh-CN" altLang="zh-CN">
                  <a:latin typeface="Calibri" panose="020F0502020204030204" charset="0"/>
                  <a:cs typeface="Arial" panose="020B0604020202020204" pitchFamily="34" charset="0"/>
                </a:endParaRPr>
              </a:p>
            </p:txBody>
          </p:sp>
          <p:sp>
            <p:nvSpPr>
              <p:cNvPr id="10" name="Oval 22"/>
              <p:cNvSpPr>
                <a:spLocks noChangeArrowheads="1"/>
              </p:cNvSpPr>
              <p:nvPr/>
            </p:nvSpPr>
            <p:spPr bwMode="gray">
              <a:xfrm>
                <a:off x="878" y="915"/>
                <a:ext cx="690" cy="690"/>
              </a:xfrm>
              <a:prstGeom prst="ellipse">
                <a:avLst/>
              </a:prstGeom>
              <a:noFill/>
              <a:ln w="38100">
                <a:noFill/>
                <a:round/>
              </a:ln>
            </p:spPr>
            <p:txBody>
              <a:bodyPr wrap="none" anchor="ctr"/>
              <a:lstStyle>
                <a:defPPr>
                  <a:defRPr lang="zh-CN"/>
                </a:defPPr>
                <a:lvl1pPr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9pPr>
              </a:lstStyle>
              <a:p>
                <a:endParaRPr lang="zh-CN" altLang="zh-CN" dirty="0">
                  <a:latin typeface="Calibri" panose="020F0502020204030204" charset="0"/>
                  <a:cs typeface="Arial" panose="020B0604020202020204" pitchFamily="34" charset="0"/>
                </a:endParaRPr>
              </a:p>
            </p:txBody>
          </p:sp>
        </p:grpSp>
        <p:sp>
          <p:nvSpPr>
            <p:cNvPr id="7" name="Text Box 23"/>
            <p:cNvSpPr txBox="1">
              <a:spLocks noChangeArrowheads="1"/>
            </p:cNvSpPr>
            <p:nvPr/>
          </p:nvSpPr>
          <p:spPr bwMode="gray">
            <a:xfrm>
              <a:off x="5767676" y="4154859"/>
              <a:ext cx="1082674" cy="530638"/>
            </a:xfrm>
            <a:prstGeom prst="rect">
              <a:avLst/>
            </a:prstGeom>
            <a:noFill/>
            <a:ln w="9525" algn="ctr">
              <a:noFill/>
              <a:miter lim="800000"/>
            </a:ln>
          </p:spPr>
          <p:txBody>
            <a:bodyPr>
              <a:spAutoFit/>
            </a:bodyPr>
            <a:lstStyle>
              <a:defPPr>
                <a:defRPr lang="zh-CN"/>
              </a:defPPr>
              <a:lvl1pPr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400" b="1" kern="1200">
                  <a:solidFill>
                    <a:srgbClr val="0033CC"/>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0033CC"/>
                  </a:solidFill>
                  <a:latin typeface="Times New Roman" panose="02020603050405020304" pitchFamily="18" charset="0"/>
                  <a:ea typeface="楷体_GB2312" pitchFamily="49" charset="-122"/>
                  <a:cs typeface="+mn-cs"/>
                </a:defRPr>
              </a:lvl9pPr>
            </a:lstStyle>
            <a:p>
              <a:pPr algn="ct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anim calcmode="lin" valueType="num">
                                      <p:cBhvr>
                                        <p:cTn id="47" dur="1000" fill="hold"/>
                                        <p:tgtEl>
                                          <p:spTgt spid="3"/>
                                        </p:tgtEl>
                                        <p:attrNameLst>
                                          <p:attrName>ppt_x</p:attrName>
                                        </p:attrNameLst>
                                      </p:cBhvr>
                                      <p:tavLst>
                                        <p:tav tm="0">
                                          <p:val>
                                            <p:strVal val="#ppt_x"/>
                                          </p:val>
                                        </p:tav>
                                        <p:tav tm="100000">
                                          <p:val>
                                            <p:strVal val="#ppt_x"/>
                                          </p:val>
                                        </p:tav>
                                      </p:tavLst>
                                    </p:anim>
                                    <p:anim calcmode="lin" valueType="num">
                                      <p:cBhvr>
                                        <p:cTn id="4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4034" y="997394"/>
            <a:ext cx="8143932" cy="5067935"/>
          </a:xfrm>
          <a:prstGeom prst="rect">
            <a:avLst/>
          </a:prstGeom>
          <a:solidFill>
            <a:schemeClr val="accent6">
              <a:lumMod val="75000"/>
            </a:schemeClr>
          </a:solidFill>
          <a:ln>
            <a:noFill/>
          </a:ln>
          <a:effectLst/>
          <a:scene3d>
            <a:camera prst="orthographicFront">
              <a:rot lat="0" lon="0" rev="0"/>
            </a:camera>
            <a:lightRig rig="chilly" dir="t">
              <a:rot lat="0" lon="0" rev="18480000"/>
            </a:lightRig>
          </a:scene3d>
          <a:sp3d prstMaterial="clear">
            <a:bevelT h="63500"/>
          </a:sp3d>
        </p:spPr>
        <p:txBody>
          <a:bodyPr wrap="square" lIns="180000" tIns="180000" bIns="180000" rtlCol="0">
            <a:spAutoFit/>
          </a:bodyPr>
          <a:lstStyle/>
          <a:p>
            <a:pPr algn="l">
              <a:lnSpc>
                <a:spcPct val="100000"/>
              </a:lnSpc>
            </a:pP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样例输入</a:t>
            </a:r>
            <a:endPar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5 2 3 3 1 3 4 2 5 2 3 5</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样例输出</a:t>
            </a:r>
            <a:endPar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3 4</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5 3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评测用例规模与约定</a:t>
            </a:r>
            <a:endPar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 n ≤ 1000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，给出的数都是不超过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1000 </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的非负整数。</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6844" y="1001994"/>
            <a:ext cx="2286016" cy="337185"/>
          </a:xfrm>
          <a:prstGeom prst="rect">
            <a:avLst/>
          </a:prstGeom>
          <a:noFill/>
        </p:spPr>
        <p:txBody>
          <a:bodyPr wrap="square" rtlCol="0">
            <a:spAutoFit/>
          </a:bodyPr>
          <a:lstStyle/>
          <a:p>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求解思路：</a:t>
            </a:r>
            <a:endPar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2"/>
          <p:cNvSpPr txBox="1"/>
          <p:nvPr/>
        </p:nvSpPr>
        <p:spPr>
          <a:xfrm>
            <a:off x="1738282" y="980728"/>
            <a:ext cx="3857652" cy="3599815"/>
          </a:xfrm>
          <a:prstGeom prst="rect">
            <a:avLst/>
          </a:prstGeom>
          <a:noFill/>
        </p:spPr>
        <p:txBody>
          <a:bodyPr wrap="square" rtlCol="0">
            <a:spAutoFit/>
          </a:bodyPr>
          <a:lstStyle/>
          <a:p>
            <a:pPr marL="457200" indent="-457200" algn="l">
              <a:lnSpc>
                <a:spcPct val="3000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计数：采用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300000"/>
              </a:lnSpc>
              <a:buBlip>
                <a:blip r:embed="rId1"/>
              </a:buBlip>
            </a:pP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排序：采用</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sort</a:t>
            </a:r>
            <a:r>
              <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通用算法</a:t>
            </a:r>
            <a:endParaRPr lang="zh-CN" altLang="en-US"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3"/>
          <p:cNvGrpSpPr/>
          <p:nvPr/>
        </p:nvGrpSpPr>
        <p:grpSpPr>
          <a:xfrm>
            <a:off x="5524496" y="1660910"/>
            <a:ext cx="2357454" cy="1167719"/>
            <a:chOff x="4643438" y="2000240"/>
            <a:chExt cx="2357454" cy="1167719"/>
          </a:xfrm>
        </p:grpSpPr>
        <p:sp>
          <p:nvSpPr>
            <p:cNvPr id="5" name="右弧形箭头 4"/>
            <p:cNvSpPr/>
            <p:nvPr/>
          </p:nvSpPr>
          <p:spPr bwMode="auto">
            <a:xfrm>
              <a:off x="4643438" y="2000240"/>
              <a:ext cx="285752" cy="1143008"/>
            </a:xfrm>
            <a:prstGeom prst="curvedLeftArrow">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style>
            <a:lnRef idx="0">
              <a:scrgbClr r="0" g="0" b="0"/>
            </a:lnRef>
            <a:fillRef idx="1002">
              <a:schemeClr val="dk1"/>
            </a:fillRef>
            <a:effectRef idx="0">
              <a:scrgbClr r="0" g="0" b="0"/>
            </a:effectRef>
            <a:fontRef idx="major"/>
          </p:style>
          <p:txBody>
            <a:bodyPr vert="horz" wrap="square" lIns="91440" tIns="45720" rIns="91440" bIns="45720" numCol="1" rtlCol="0" anchor="t" anchorCtr="0" compatLnSpc="1">
              <a:scene3d>
                <a:camera prst="orthographicFront"/>
                <a:lightRig rig="flat" dir="tl">
                  <a:rot lat="0" lon="0" rev="6600000"/>
                </a:lightRig>
              </a:scene3d>
              <a:sp3d extrusionH="25400" contourW="8890">
                <a:bevelT w="38100" h="31750"/>
                <a:contourClr>
                  <a:schemeClr val="accent2">
                    <a:shade val="75000"/>
                  </a:schemeClr>
                </a:contourClr>
              </a:sp3d>
            </a:bodyPr>
            <a:lstStyle/>
            <a:p>
              <a:pPr algn="l">
                <a:lnSpc>
                  <a:spcPct val="100000"/>
                </a:lnSpc>
                <a:spcBef>
                  <a:spcPct val="0"/>
                </a:spcBef>
              </a:pPr>
              <a:endParaRPr kumimoji="0" lang="zh-CN" altLang="en-US"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onsolas" panose="020B0609020204030204" pitchFamily="49" charset="0"/>
                <a:ea typeface="楷体_GB2312" pitchFamily="49" charset="-122"/>
                <a:cs typeface="Consolas" panose="020B0609020204030204" pitchFamily="49" charset="0"/>
              </a:endParaRPr>
            </a:p>
          </p:txBody>
        </p:sp>
        <p:sp>
          <p:nvSpPr>
            <p:cNvPr id="6" name="TextBox 5"/>
            <p:cNvSpPr txBox="1"/>
            <p:nvPr/>
          </p:nvSpPr>
          <p:spPr>
            <a:xfrm>
              <a:off x="4929190" y="2136084"/>
              <a:ext cx="2071702" cy="1031875"/>
            </a:xfrm>
            <a:prstGeom prst="rect">
              <a:avLst/>
            </a:prstGeom>
            <a:noFill/>
          </p:spPr>
          <p:txBody>
            <a:bodyPr wrap="square"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map</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不能直接</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排序，采用</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vector</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临时存放</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7" name="组合 6"/>
          <p:cNvGrpSpPr/>
          <p:nvPr/>
        </p:nvGrpSpPr>
        <p:grpSpPr>
          <a:xfrm>
            <a:off x="4667240" y="4716770"/>
            <a:ext cx="2214578" cy="1944481"/>
            <a:chOff x="3000364" y="4643446"/>
            <a:chExt cx="2214578" cy="1944481"/>
          </a:xfrm>
        </p:grpSpPr>
        <p:sp>
          <p:nvSpPr>
            <p:cNvPr id="8" name="TextBox 7"/>
            <p:cNvSpPr txBox="1"/>
            <p:nvPr/>
          </p:nvSpPr>
          <p:spPr>
            <a:xfrm>
              <a:off x="3214678" y="4643446"/>
              <a:ext cx="928694" cy="337185"/>
            </a:xfrm>
            <a:prstGeom prst="rect">
              <a:avLst/>
            </a:prstGeom>
            <a:noFill/>
          </p:spPr>
          <p:txBody>
            <a:bodyPr wrap="square" rtlCol="0">
              <a:spAutoFit/>
            </a:bodyPr>
            <a:lstStyle/>
            <a:p>
              <a:pPr algn="l"/>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Box 8"/>
            <p:cNvSpPr txBox="1"/>
            <p:nvPr/>
          </p:nvSpPr>
          <p:spPr>
            <a:xfrm>
              <a:off x="4000496" y="4726742"/>
              <a:ext cx="1214446" cy="1861185"/>
            </a:xfrm>
            <a:prstGeom prst="rect">
              <a:avLst/>
            </a:prstGeom>
            <a:gradFill>
              <a:gsLst>
                <a:gs pos="0">
                  <a:schemeClr val="accent6">
                    <a:lumMod val="20000"/>
                    <a:lumOff val="80000"/>
                  </a:schemeClr>
                </a:gs>
                <a:gs pos="74000">
                  <a:schemeClr val="accent6">
                    <a:lumMod val="40000"/>
                    <a:lumOff val="60000"/>
                  </a:schemeClr>
                </a:gs>
                <a:gs pos="100000">
                  <a:schemeClr val="accent6">
                    <a:lumMod val="60000"/>
                    <a:lumOff val="40000"/>
                  </a:schemeClr>
                </a:gs>
              </a:gsLst>
              <a:lin ang="5400000" scaled="0"/>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燕尾形箭头 9"/>
            <p:cNvSpPr/>
            <p:nvPr/>
          </p:nvSpPr>
          <p:spPr bwMode="auto">
            <a:xfrm>
              <a:off x="3000364" y="5534562"/>
              <a:ext cx="857256" cy="357190"/>
            </a:xfrm>
            <a:prstGeom prst="notched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a:solidFill>
                  <a:srgbClr val="0033CC"/>
                </a:solidFill>
                <a:latin typeface="Times New Roman" panose="02020603050405020304" pitchFamily="18" charset="0"/>
                <a:ea typeface="楷体_GB2312" pitchFamily="49" charset="-122"/>
              </a:endParaRPr>
            </a:p>
          </p:txBody>
        </p:sp>
        <p:sp>
          <p:nvSpPr>
            <p:cNvPr id="11" name="TextBox 10"/>
            <p:cNvSpPr txBox="1"/>
            <p:nvPr/>
          </p:nvSpPr>
          <p:spPr>
            <a:xfrm>
              <a:off x="3071802" y="5177372"/>
              <a:ext cx="785818" cy="337185"/>
            </a:xfrm>
            <a:prstGeom prst="rect">
              <a:avLst/>
            </a:prstGeom>
            <a:noFill/>
          </p:spPr>
          <p:txBody>
            <a:bodyPr wrap="square" rtlCol="0">
              <a:spAutoFit/>
            </a:bodyPr>
            <a:lstStyle/>
            <a:p>
              <a:pPr algn="l"/>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复制</a:t>
              </a:r>
              <a:endPar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7099850" y="4716770"/>
            <a:ext cx="2210860" cy="1944481"/>
            <a:chOff x="5432974" y="4643446"/>
            <a:chExt cx="2210860" cy="1944481"/>
          </a:xfrm>
        </p:grpSpPr>
        <p:sp>
          <p:nvSpPr>
            <p:cNvPr id="13" name="TextBox 12"/>
            <p:cNvSpPr txBox="1"/>
            <p:nvPr/>
          </p:nvSpPr>
          <p:spPr>
            <a:xfrm>
              <a:off x="5643570" y="4643446"/>
              <a:ext cx="928694" cy="337185"/>
            </a:xfrm>
            <a:prstGeom prst="rect">
              <a:avLst/>
            </a:prstGeom>
            <a:noFill/>
          </p:spPr>
          <p:txBody>
            <a:bodyPr wrap="square" rtlCol="0">
              <a:spAutoFit/>
            </a:bodyPr>
            <a:lstStyle/>
            <a:p>
              <a:pPr algn="l"/>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myv</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Box 13"/>
            <p:cNvSpPr txBox="1"/>
            <p:nvPr/>
          </p:nvSpPr>
          <p:spPr>
            <a:xfrm>
              <a:off x="6429388" y="4726742"/>
              <a:ext cx="1214446" cy="1861185"/>
            </a:xfrm>
            <a:prstGeom prst="rect">
              <a:avLst/>
            </a:prstGeom>
            <a:gradFill>
              <a:gsLst>
                <a:gs pos="0">
                  <a:schemeClr val="accent6">
                    <a:lumMod val="20000"/>
                    <a:lumOff val="80000"/>
                  </a:schemeClr>
                </a:gs>
                <a:gs pos="74000">
                  <a:schemeClr val="accent6">
                    <a:lumMod val="40000"/>
                    <a:lumOff val="60000"/>
                  </a:schemeClr>
                </a:gs>
                <a:gs pos="100000">
                  <a:schemeClr val="accent6">
                    <a:lumMod val="60000"/>
                    <a:lumOff val="40000"/>
                  </a:schemeClr>
                </a:gs>
              </a:gsLst>
              <a:lin ang="5400000" scaled="0"/>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燕尾形箭头 14"/>
            <p:cNvSpPr/>
            <p:nvPr/>
          </p:nvSpPr>
          <p:spPr bwMode="auto">
            <a:xfrm>
              <a:off x="5432974" y="5538280"/>
              <a:ext cx="857256" cy="357190"/>
            </a:xfrm>
            <a:prstGeom prst="notched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a:solidFill>
                  <a:srgbClr val="0033CC"/>
                </a:solidFill>
                <a:latin typeface="Times New Roman" panose="02020603050405020304" pitchFamily="18" charset="0"/>
                <a:ea typeface="楷体_GB2312" pitchFamily="49" charset="-122"/>
              </a:endParaRPr>
            </a:p>
          </p:txBody>
        </p:sp>
        <p:sp>
          <p:nvSpPr>
            <p:cNvPr id="16" name="TextBox 15"/>
            <p:cNvSpPr txBox="1"/>
            <p:nvPr/>
          </p:nvSpPr>
          <p:spPr>
            <a:xfrm>
              <a:off x="5504412" y="5181090"/>
              <a:ext cx="785818" cy="337185"/>
            </a:xfrm>
            <a:prstGeom prst="rect">
              <a:avLst/>
            </a:prstGeom>
            <a:noFill/>
          </p:spPr>
          <p:txBody>
            <a:bodyPr wrap="square" rtlCol="0">
              <a:spAutoFit/>
            </a:bodyPr>
            <a:lstStyle/>
            <a:p>
              <a:pPr algn="l"/>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排序</a:t>
              </a:r>
              <a:endPar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 name="组合 16"/>
          <p:cNvGrpSpPr/>
          <p:nvPr/>
        </p:nvGrpSpPr>
        <p:grpSpPr>
          <a:xfrm>
            <a:off x="1809720" y="3359448"/>
            <a:ext cx="4500594" cy="3301803"/>
            <a:chOff x="142844" y="3286124"/>
            <a:chExt cx="4500594" cy="3301803"/>
          </a:xfrm>
        </p:grpSpPr>
        <p:sp>
          <p:nvSpPr>
            <p:cNvPr id="18" name="TextBox 17"/>
            <p:cNvSpPr txBox="1"/>
            <p:nvPr/>
          </p:nvSpPr>
          <p:spPr>
            <a:xfrm>
              <a:off x="142844" y="3286124"/>
              <a:ext cx="4500594" cy="450850"/>
            </a:xfrm>
            <a:prstGeom prst="rect">
              <a:avLst/>
            </a:prstGeom>
            <a:solidFill>
              <a:schemeClr val="accent6">
                <a:lumMod val="20000"/>
                <a:lumOff val="80000"/>
              </a:schemeClr>
            </a:solidFill>
          </p:spPr>
          <p:style>
            <a:lnRef idx="3">
              <a:schemeClr val="lt1"/>
            </a:lnRef>
            <a:fillRef idx="1">
              <a:schemeClr val="accent1"/>
            </a:fillRef>
            <a:effectRef idx="1">
              <a:schemeClr val="accent1"/>
            </a:effectRef>
            <a:fontRef idx="minor">
              <a:schemeClr val="lt1"/>
            </a:fontRef>
          </p:style>
          <p:txBody>
            <a:bodyPr wrap="square" tIns="72000" bIns="72000" rtlCol="0">
              <a:spAutoFit/>
            </a:bodyPr>
            <a:lstStyle/>
            <a:p>
              <a:pPr algn="l">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5 2 3 3 1 3 4 2 5 2 3 5</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下箭头 18"/>
            <p:cNvSpPr/>
            <p:nvPr/>
          </p:nvSpPr>
          <p:spPr bwMode="auto">
            <a:xfrm>
              <a:off x="1857356" y="3929066"/>
              <a:ext cx="285752" cy="500066"/>
            </a:xfrm>
            <a:prstGeom prst="downArrow">
              <a:avLst/>
            </a:prstGeom>
            <a:solidFill>
              <a:srgbClr val="C00000"/>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a:solidFill>
                  <a:srgbClr val="0033CC"/>
                </a:solidFill>
                <a:latin typeface="Times New Roman" panose="02020603050405020304" pitchFamily="18" charset="0"/>
                <a:ea typeface="楷体_GB2312" pitchFamily="49" charset="-122"/>
              </a:endParaRPr>
            </a:p>
          </p:txBody>
        </p:sp>
        <p:sp>
          <p:nvSpPr>
            <p:cNvPr id="20" name="TextBox 19"/>
            <p:cNvSpPr txBox="1"/>
            <p:nvPr/>
          </p:nvSpPr>
          <p:spPr>
            <a:xfrm>
              <a:off x="500034" y="4643446"/>
              <a:ext cx="1214446" cy="337185"/>
            </a:xfrm>
            <a:prstGeom prst="rect">
              <a:avLst/>
            </a:prstGeom>
            <a:noFill/>
          </p:spPr>
          <p:txBody>
            <a:bodyPr wrap="square" rtlCol="0">
              <a:spAutoFit/>
            </a:bodyPr>
            <a:lstStyle/>
            <a:p>
              <a:pPr algn="l"/>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mymap</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TextBox 20"/>
            <p:cNvSpPr txBox="1"/>
            <p:nvPr/>
          </p:nvSpPr>
          <p:spPr>
            <a:xfrm>
              <a:off x="1571604" y="4726742"/>
              <a:ext cx="1214446" cy="1861185"/>
            </a:xfrm>
            <a:prstGeom prst="rect">
              <a:avLst/>
            </a:prstGeom>
            <a:gradFill>
              <a:gsLst>
                <a:gs pos="0">
                  <a:schemeClr val="accent6">
                    <a:lumMod val="20000"/>
                    <a:lumOff val="80000"/>
                  </a:schemeClr>
                </a:gs>
                <a:gs pos="74000">
                  <a:schemeClr val="accent6">
                    <a:lumMod val="40000"/>
                    <a:lumOff val="60000"/>
                  </a:schemeClr>
                </a:gs>
                <a:gs pos="100000">
                  <a:schemeClr val="accent6">
                    <a:lumMod val="60000"/>
                    <a:lumOff val="40000"/>
                  </a:schemeClr>
                </a:gs>
              </a:gsLst>
              <a:lin ang="5400000" scaled="1"/>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8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TextBox 21"/>
            <p:cNvSpPr txBox="1"/>
            <p:nvPr/>
          </p:nvSpPr>
          <p:spPr>
            <a:xfrm>
              <a:off x="2143108" y="3941592"/>
              <a:ext cx="785818" cy="337185"/>
            </a:xfrm>
            <a:prstGeom prst="rect">
              <a:avLst/>
            </a:prstGeom>
            <a:noFill/>
          </p:spPr>
          <p:txBody>
            <a:bodyPr wrap="square" rtlCol="0">
              <a:spAutoFit/>
            </a:bodyPr>
            <a:lstStyle/>
            <a:p>
              <a:pPr algn="l"/>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计数</a:t>
              </a:r>
              <a:endPar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3" name="组合 22"/>
          <p:cNvGrpSpPr/>
          <p:nvPr/>
        </p:nvGrpSpPr>
        <p:grpSpPr>
          <a:xfrm>
            <a:off x="9453586" y="5216836"/>
            <a:ext cx="857256" cy="714380"/>
            <a:chOff x="7786710" y="5143512"/>
            <a:chExt cx="857256" cy="714380"/>
          </a:xfrm>
        </p:grpSpPr>
        <p:sp>
          <p:nvSpPr>
            <p:cNvPr id="24" name="燕尾形箭头 23"/>
            <p:cNvSpPr/>
            <p:nvPr/>
          </p:nvSpPr>
          <p:spPr bwMode="auto">
            <a:xfrm>
              <a:off x="7786710" y="5500702"/>
              <a:ext cx="857256" cy="357190"/>
            </a:xfrm>
            <a:prstGeom prst="notched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a:solidFill>
                  <a:srgbClr val="0033CC"/>
                </a:solidFill>
                <a:latin typeface="Times New Roman" panose="02020603050405020304" pitchFamily="18" charset="0"/>
                <a:ea typeface="楷体_GB2312" pitchFamily="49" charset="-122"/>
              </a:endParaRPr>
            </a:p>
          </p:txBody>
        </p:sp>
        <p:sp>
          <p:nvSpPr>
            <p:cNvPr id="25" name="TextBox 24"/>
            <p:cNvSpPr txBox="1"/>
            <p:nvPr/>
          </p:nvSpPr>
          <p:spPr>
            <a:xfrm>
              <a:off x="7858148" y="5143512"/>
              <a:ext cx="785818" cy="337185"/>
            </a:xfrm>
            <a:prstGeom prst="rect">
              <a:avLst/>
            </a:prstGeom>
            <a:noFill/>
          </p:spPr>
          <p:txBody>
            <a:bodyPr wrap="square" rtlCol="0">
              <a:spAutoFit/>
            </a:bodyPr>
            <a:lstStyle/>
            <a:p>
              <a:pPr algn="l"/>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输出</a:t>
              </a:r>
              <a:endPar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TextBox 25"/>
          <p:cNvSpPr txBox="1"/>
          <p:nvPr/>
        </p:nvSpPr>
        <p:spPr>
          <a:xfrm>
            <a:off x="7953388" y="868886"/>
            <a:ext cx="2643206" cy="345821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180000" tIns="180000" bIns="180000" rtlCol="0">
            <a:spAutoFit/>
          </a:bodyPr>
          <a:lstStyle/>
          <a:p>
            <a:pPr algn="l"/>
            <a:r>
              <a:rPr lang="zh-CN" altLang="en-US" sz="1800" spc="3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样例输入</a:t>
            </a:r>
            <a:endParaRPr lang="zh-CN" altLang="en-US" sz="1800" spc="3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5 2 3 3 1 3 4 2 5 2 3 5</a:t>
            </a:r>
            <a:endPar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1800" spc="3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样例输出</a:t>
            </a:r>
            <a:endParaRPr lang="zh-CN" altLang="en-US" sz="1800" spc="3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3 4</a:t>
            </a:r>
            <a:endPar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2 3</a:t>
            </a:r>
            <a:endPar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5 3</a:t>
            </a:r>
            <a:endPar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1 1</a:t>
            </a:r>
            <a:endPar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4 1</a:t>
            </a:r>
            <a:endParaRPr lang="en-US" altLang="zh-CN" sz="1800" spc="-3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7" name="直接箭头连接符 26"/>
          <p:cNvCxnSpPr/>
          <p:nvPr/>
        </p:nvCxnSpPr>
        <p:spPr bwMode="auto">
          <a:xfrm>
            <a:off x="3738546" y="1287746"/>
            <a:ext cx="3960000" cy="1588"/>
          </a:xfrm>
          <a:prstGeom prst="straightConnector1">
            <a:avLst/>
          </a:prstGeom>
          <a:solidFill>
            <a:schemeClr val="accent1"/>
          </a:solidFill>
          <a:ln w="38100" cap="flat" cmpd="sng" algn="ctr">
            <a:solidFill>
              <a:srgbClr val="FC9A48"/>
            </a:solidFill>
            <a:prstDash val="solid"/>
            <a:round/>
            <a:headEnd type="arrow"/>
            <a:tailEnd type="arrow"/>
          </a:ln>
          <a:effectLst/>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9456" y="116632"/>
            <a:ext cx="9001000" cy="643763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80000" tIns="180000" bIns="180000" rtlCol="0">
            <a:spAutoFit/>
          </a:bodyPr>
          <a:lstStyle/>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&lt;iostream&gt;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&lt;map&gt;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&lt;vector&gt;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#include &lt;algorithm&gt;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using namespace std;</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d;</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整数</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num;</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出现次数</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bool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operator&lt;</a:t>
            </a: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(const Elem &amp;s)</a:t>
            </a:r>
            <a:endPar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bool result;</a:t>
            </a:r>
            <a:endPar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if(</a:t>
            </a:r>
            <a:r>
              <a:rPr lang="en-US" altLang="zh-CN" sz="2000" dirty="0" err="1">
                <a:solidFill>
                  <a:srgbClr val="008000"/>
                </a:solidFill>
                <a:latin typeface="微软雅黑" panose="020B0503020204020204" pitchFamily="34" charset="-122"/>
                <a:ea typeface="微软雅黑" panose="020B0503020204020204" pitchFamily="34" charset="-122"/>
                <a:cs typeface="Consolas" panose="020B0609020204030204" pitchFamily="49" charset="0"/>
              </a:rPr>
              <a:t>s.num</a:t>
            </a: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==num)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次数相同，</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越小越排列在前面</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result = </a:t>
            </a:r>
            <a:r>
              <a:rPr lang="en-US" altLang="zh-CN" sz="2000" dirty="0" err="1">
                <a:solidFill>
                  <a:srgbClr val="008000"/>
                </a:solidFill>
                <a:latin typeface="微软雅黑" panose="020B0503020204020204" pitchFamily="34" charset="-122"/>
                <a:ea typeface="微软雅黑" panose="020B0503020204020204" pitchFamily="34" charset="-122"/>
                <a:cs typeface="Consolas" panose="020B0609020204030204" pitchFamily="49" charset="0"/>
              </a:rPr>
              <a:t>s.d</a:t>
            </a: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&gt;d;</a:t>
            </a:r>
            <a:endPar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次数不同，</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num</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越大越排列在前面</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zh-CN" altLang="en-US"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result = </a:t>
            </a:r>
            <a:r>
              <a:rPr lang="en-US" altLang="zh-CN" sz="2000" dirty="0" err="1">
                <a:solidFill>
                  <a:srgbClr val="008000"/>
                </a:solidFill>
                <a:latin typeface="微软雅黑" panose="020B0503020204020204" pitchFamily="34" charset="-122"/>
                <a:ea typeface="微软雅黑" panose="020B0503020204020204" pitchFamily="34" charset="-122"/>
                <a:cs typeface="Consolas" panose="020B0609020204030204" pitchFamily="49" charset="0"/>
              </a:rPr>
              <a:t>s.num</a:t>
            </a: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&lt;num;</a:t>
            </a:r>
            <a:endPar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return result;</a:t>
            </a:r>
            <a:endPar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rgbClr val="008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tags/tag1.xml><?xml version="1.0" encoding="utf-8"?>
<p:tagLst xmlns:p="http://schemas.openxmlformats.org/presentationml/2006/main">
  <p:tag name="COMMONDATA" val="eyJoZGlkIjoiMDY2MjQwNzI0OTM0YTU2NzllMzQyZjJkMjRkOWNhZjQifQ=="/>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33CC"/>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24809</Words>
  <Application>WPS 演示</Application>
  <PresentationFormat>宽屏</PresentationFormat>
  <Paragraphs>1631</Paragraphs>
  <Slides>122</Slides>
  <Notes>1</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122</vt:i4>
      </vt:variant>
    </vt:vector>
  </HeadingPairs>
  <TitlesOfParts>
    <vt:vector size="147" baseType="lpstr">
      <vt:lpstr>Arial</vt:lpstr>
      <vt:lpstr>宋体</vt:lpstr>
      <vt:lpstr>Wingdings</vt:lpstr>
      <vt:lpstr>Times New Roman</vt:lpstr>
      <vt:lpstr>楷体_GB2312</vt:lpstr>
      <vt:lpstr>新宋体</vt:lpstr>
      <vt:lpstr>微软雅黑 Light</vt:lpstr>
      <vt:lpstr>Consolas</vt:lpstr>
      <vt:lpstr>思源黑体 CN Heavy</vt:lpstr>
      <vt:lpstr>黑体</vt:lpstr>
      <vt:lpstr>Wingdings 2</vt:lpstr>
      <vt:lpstr>微软雅黑</vt:lpstr>
      <vt:lpstr>Arial</vt:lpstr>
      <vt:lpstr>仿宋</vt:lpstr>
      <vt:lpstr>华文楷体</vt:lpstr>
      <vt:lpstr>楷体</vt:lpstr>
      <vt:lpstr>方正启体简体</vt:lpstr>
      <vt:lpstr>Calibri</vt:lpstr>
      <vt:lpstr>Wingdings</vt:lpstr>
      <vt:lpstr>Arial Unicode MS</vt:lpstr>
      <vt:lpstr>华文中宋</vt:lpstr>
      <vt:lpstr>Wingdings</vt:lpstr>
      <vt:lpstr>2_Office 主题</vt:lpstr>
      <vt:lpstr>1_Office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lcb;wbh</dc:creator>
  <cp:lastModifiedBy>CC</cp:lastModifiedBy>
  <cp:revision>970</cp:revision>
  <dcterms:created xsi:type="dcterms:W3CDTF">2004-03-31T23:50:00Z</dcterms:created>
  <dcterms:modified xsi:type="dcterms:W3CDTF">2022-06-24T13:36:28Z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A4ACEDABFA15417E92A59FE7FF2B74CD</vt:lpwstr>
  </property>
  <property fmtid="{D5CDD505-2E9C-101B-9397-08002B2CF9AE}" pid="3" name="KSOProductBuildVer">
    <vt:lpwstr>2052-11.1.0.11830</vt:lpwstr>
  </property>
</Properties>
</file>